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Lst>
  <p:sldIdLst>
    <p:sldId id="265" r:id="rId2"/>
    <p:sldId id="269" r:id="rId3"/>
    <p:sldId id="256" r:id="rId4"/>
    <p:sldId id="258" r:id="rId5"/>
    <p:sldId id="259" r:id="rId6"/>
    <p:sldId id="257" r:id="rId7"/>
    <p:sldId id="268" r:id="rId8"/>
    <p:sldId id="260" r:id="rId9"/>
    <p:sldId id="261" r:id="rId10"/>
    <p:sldId id="262" r:id="rId11"/>
    <p:sldId id="263" r:id="rId12"/>
    <p:sldId id="264" r:id="rId13"/>
    <p:sldId id="26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0" d="100"/>
          <a:sy n="60" d="100"/>
        </p:scale>
        <p:origin x="105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AFC2174A-532E-4216-BDDC-D55867788586}" type="datetimeFigureOut">
              <a:rPr lang="en-IN" smtClean="0"/>
              <a:t>20-01-2025</a:t>
            </a:fld>
            <a:endParaRPr lang="en-IN"/>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IN"/>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7D1EAFFA-0544-4161-8AC8-6E2A728E7584}" type="slidenum">
              <a:rPr lang="en-IN" smtClean="0"/>
              <a:t>‹#›</a:t>
            </a:fld>
            <a:endParaRPr lang="en-IN"/>
          </a:p>
        </p:txBody>
      </p:sp>
    </p:spTree>
    <p:extLst>
      <p:ext uri="{BB962C8B-B14F-4D97-AF65-F5344CB8AC3E}">
        <p14:creationId xmlns:p14="http://schemas.microsoft.com/office/powerpoint/2010/main" val="1924528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FC2174A-532E-4216-BDDC-D55867788586}" type="datetimeFigureOut">
              <a:rPr lang="en-IN" smtClean="0"/>
              <a:t>20-01-2025</a:t>
            </a:fld>
            <a:endParaRPr lang="en-IN"/>
          </a:p>
        </p:txBody>
      </p:sp>
      <p:sp>
        <p:nvSpPr>
          <p:cNvPr id="6" name="Footer Placeholder 5"/>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7D1EAFFA-0544-4161-8AC8-6E2A728E7584}" type="slidenum">
              <a:rPr lang="en-IN" smtClean="0"/>
              <a:t>‹#›</a:t>
            </a:fld>
            <a:endParaRPr lang="en-IN"/>
          </a:p>
        </p:txBody>
      </p:sp>
    </p:spTree>
    <p:extLst>
      <p:ext uri="{BB962C8B-B14F-4D97-AF65-F5344CB8AC3E}">
        <p14:creationId xmlns:p14="http://schemas.microsoft.com/office/powerpoint/2010/main" val="1658077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FC2174A-532E-4216-BDDC-D55867788586}"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D1EAFFA-0544-4161-8AC8-6E2A728E7584}" type="slidenum">
              <a:rPr lang="en-IN" smtClean="0"/>
              <a:t>‹#›</a:t>
            </a:fld>
            <a:endParaRPr lang="en-IN"/>
          </a:p>
        </p:txBody>
      </p:sp>
    </p:spTree>
    <p:extLst>
      <p:ext uri="{BB962C8B-B14F-4D97-AF65-F5344CB8AC3E}">
        <p14:creationId xmlns:p14="http://schemas.microsoft.com/office/powerpoint/2010/main" val="21175369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FC2174A-532E-4216-BDDC-D55867788586}"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D1EAFFA-0544-4161-8AC8-6E2A728E7584}" type="slidenum">
              <a:rPr lang="en-IN" smtClean="0"/>
              <a:t>‹#›</a:t>
            </a:fld>
            <a:endParaRPr lang="en-IN"/>
          </a:p>
        </p:txBody>
      </p:sp>
    </p:spTree>
    <p:extLst>
      <p:ext uri="{BB962C8B-B14F-4D97-AF65-F5344CB8AC3E}">
        <p14:creationId xmlns:p14="http://schemas.microsoft.com/office/powerpoint/2010/main" val="5539698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FC2174A-532E-4216-BDDC-D55867788586}"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D1EAFFA-0544-4161-8AC8-6E2A728E7584}" type="slidenum">
              <a:rPr lang="en-IN" smtClean="0"/>
              <a:t>‹#›</a:t>
            </a:fld>
            <a:endParaRPr lang="en-IN"/>
          </a:p>
        </p:txBody>
      </p:sp>
    </p:spTree>
    <p:extLst>
      <p:ext uri="{BB962C8B-B14F-4D97-AF65-F5344CB8AC3E}">
        <p14:creationId xmlns:p14="http://schemas.microsoft.com/office/powerpoint/2010/main" val="28092939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AFC2174A-532E-4216-BDDC-D55867788586}" type="datetimeFigureOut">
              <a:rPr lang="en-IN" smtClean="0"/>
              <a:t>20-01-2025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D1EAFFA-0544-4161-8AC8-6E2A728E7584}" type="slidenum">
              <a:rPr lang="en-IN" smtClean="0"/>
              <a:t>‹#›</a:t>
            </a:fld>
            <a:endParaRPr lang="en-IN"/>
          </a:p>
        </p:txBody>
      </p:sp>
    </p:spTree>
    <p:extLst>
      <p:ext uri="{BB962C8B-B14F-4D97-AF65-F5344CB8AC3E}">
        <p14:creationId xmlns:p14="http://schemas.microsoft.com/office/powerpoint/2010/main" val="41155104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AFC2174A-532E-4216-BDDC-D55867788586}" type="datetimeFigureOut">
              <a:rPr lang="en-IN" smtClean="0"/>
              <a:t>20-01-2025</a:t>
            </a:fld>
            <a:endParaRPr lang="en-IN"/>
          </a:p>
        </p:txBody>
      </p:sp>
      <p:sp>
        <p:nvSpPr>
          <p:cNvPr id="8" name="Footer Placeholder 7"/>
          <p:cNvSpPr>
            <a:spLocks noGrp="1"/>
          </p:cNvSpPr>
          <p:nvPr>
            <p:ph type="ftr" sz="quarter" idx="11"/>
          </p:nvPr>
        </p:nvSpPr>
        <p:spPr>
          <a:xfrm>
            <a:off x="561111" y="6391838"/>
            <a:ext cx="3644282" cy="304801"/>
          </a:xfrm>
        </p:spPr>
        <p:txBody>
          <a:bodyPr/>
          <a:lstStyle/>
          <a:p>
            <a:endParaRPr lang="en-IN"/>
          </a:p>
        </p:txBody>
      </p:sp>
      <p:sp>
        <p:nvSpPr>
          <p:cNvPr id="9" name="Slide Number Placeholder 8"/>
          <p:cNvSpPr>
            <a:spLocks noGrp="1"/>
          </p:cNvSpPr>
          <p:nvPr>
            <p:ph type="sldNum" sz="quarter" idx="12"/>
          </p:nvPr>
        </p:nvSpPr>
        <p:spPr/>
        <p:txBody>
          <a:bodyPr/>
          <a:lstStyle/>
          <a:p>
            <a:fld id="{7D1EAFFA-0544-4161-8AC8-6E2A728E7584}" type="slidenum">
              <a:rPr lang="en-IN" smtClean="0"/>
              <a:t>‹#›</a:t>
            </a:fld>
            <a:endParaRPr lang="en-IN"/>
          </a:p>
        </p:txBody>
      </p:sp>
    </p:spTree>
    <p:extLst>
      <p:ext uri="{BB962C8B-B14F-4D97-AF65-F5344CB8AC3E}">
        <p14:creationId xmlns:p14="http://schemas.microsoft.com/office/powerpoint/2010/main" val="3588755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AFC2174A-532E-4216-BDDC-D55867788586}"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D1EAFFA-0544-4161-8AC8-6E2A728E7584}" type="slidenum">
              <a:rPr lang="en-IN" smtClean="0"/>
              <a:t>‹#›</a:t>
            </a:fld>
            <a:endParaRPr lang="en-IN"/>
          </a:p>
        </p:txBody>
      </p:sp>
    </p:spTree>
    <p:extLst>
      <p:ext uri="{BB962C8B-B14F-4D97-AF65-F5344CB8AC3E}">
        <p14:creationId xmlns:p14="http://schemas.microsoft.com/office/powerpoint/2010/main" val="42580237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AFC2174A-532E-4216-BDDC-D55867788586}"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D1EAFFA-0544-4161-8AC8-6E2A728E7584}" type="slidenum">
              <a:rPr lang="en-IN" smtClean="0"/>
              <a:t>‹#›</a:t>
            </a:fld>
            <a:endParaRPr lang="en-IN"/>
          </a:p>
        </p:txBody>
      </p:sp>
    </p:spTree>
    <p:extLst>
      <p:ext uri="{BB962C8B-B14F-4D97-AF65-F5344CB8AC3E}">
        <p14:creationId xmlns:p14="http://schemas.microsoft.com/office/powerpoint/2010/main" val="213461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C2174A-532E-4216-BDDC-D55867788586}"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D1EAFFA-0544-4161-8AC8-6E2A728E7584}" type="slidenum">
              <a:rPr lang="en-IN" smtClean="0"/>
              <a:t>‹#›</a:t>
            </a:fld>
            <a:endParaRPr lang="en-IN"/>
          </a:p>
        </p:txBody>
      </p:sp>
    </p:spTree>
    <p:extLst>
      <p:ext uri="{BB962C8B-B14F-4D97-AF65-F5344CB8AC3E}">
        <p14:creationId xmlns:p14="http://schemas.microsoft.com/office/powerpoint/2010/main" val="3535300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FC2174A-532E-4216-BDDC-D55867788586}"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D1EAFFA-0544-4161-8AC8-6E2A728E7584}" type="slidenum">
              <a:rPr lang="en-IN" smtClean="0"/>
              <a:t>‹#›</a:t>
            </a:fld>
            <a:endParaRPr lang="en-IN"/>
          </a:p>
        </p:txBody>
      </p:sp>
    </p:spTree>
    <p:extLst>
      <p:ext uri="{BB962C8B-B14F-4D97-AF65-F5344CB8AC3E}">
        <p14:creationId xmlns:p14="http://schemas.microsoft.com/office/powerpoint/2010/main" val="798562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FC2174A-532E-4216-BDDC-D55867788586}" type="datetimeFigureOut">
              <a:rPr lang="en-IN" smtClean="0"/>
              <a:t>20-01-2025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D1EAFFA-0544-4161-8AC8-6E2A728E7584}" type="slidenum">
              <a:rPr lang="en-IN" smtClean="0"/>
              <a:t>‹#›</a:t>
            </a:fld>
            <a:endParaRPr lang="en-IN"/>
          </a:p>
        </p:txBody>
      </p:sp>
    </p:spTree>
    <p:extLst>
      <p:ext uri="{BB962C8B-B14F-4D97-AF65-F5344CB8AC3E}">
        <p14:creationId xmlns:p14="http://schemas.microsoft.com/office/powerpoint/2010/main" val="558743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FC2174A-532E-4216-BDDC-D55867788586}" type="datetimeFigureOut">
              <a:rPr lang="en-IN" smtClean="0"/>
              <a:t>20-01-2025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D1EAFFA-0544-4161-8AC8-6E2A728E7584}" type="slidenum">
              <a:rPr lang="en-IN" smtClean="0"/>
              <a:t>‹#›</a:t>
            </a:fld>
            <a:endParaRPr lang="en-IN"/>
          </a:p>
        </p:txBody>
      </p:sp>
    </p:spTree>
    <p:extLst>
      <p:ext uri="{BB962C8B-B14F-4D97-AF65-F5344CB8AC3E}">
        <p14:creationId xmlns:p14="http://schemas.microsoft.com/office/powerpoint/2010/main" val="2100520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FC2174A-532E-4216-BDDC-D55867788586}" type="datetimeFigureOut">
              <a:rPr lang="en-IN" smtClean="0"/>
              <a:t>20-01-2025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D1EAFFA-0544-4161-8AC8-6E2A728E7584}" type="slidenum">
              <a:rPr lang="en-IN" smtClean="0"/>
              <a:t>‹#›</a:t>
            </a:fld>
            <a:endParaRPr lang="en-IN"/>
          </a:p>
        </p:txBody>
      </p:sp>
    </p:spTree>
    <p:extLst>
      <p:ext uri="{BB962C8B-B14F-4D97-AF65-F5344CB8AC3E}">
        <p14:creationId xmlns:p14="http://schemas.microsoft.com/office/powerpoint/2010/main" val="456234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C2174A-532E-4216-BDDC-D55867788586}" type="datetimeFigureOut">
              <a:rPr lang="en-IN" smtClean="0"/>
              <a:t>20-01-2025</a:t>
            </a:fld>
            <a:endParaRPr lang="en-IN"/>
          </a:p>
        </p:txBody>
      </p:sp>
      <p:sp>
        <p:nvSpPr>
          <p:cNvPr id="3" name="Footer Placeholder 2"/>
          <p:cNvSpPr>
            <a:spLocks noGrp="1"/>
          </p:cNvSpPr>
          <p:nvPr>
            <p:ph type="ftr" sz="quarter" idx="11"/>
          </p:nvPr>
        </p:nvSpPr>
        <p:spPr/>
        <p:txBody>
          <a:bodyPr/>
          <a:lstStyle/>
          <a:p>
            <a:endParaRPr lang="en-IN"/>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7D1EAFFA-0544-4161-8AC8-6E2A728E7584}" type="slidenum">
              <a:rPr lang="en-IN" smtClean="0"/>
              <a:t>‹#›</a:t>
            </a:fld>
            <a:endParaRPr lang="en-IN"/>
          </a:p>
        </p:txBody>
      </p:sp>
    </p:spTree>
    <p:extLst>
      <p:ext uri="{BB962C8B-B14F-4D97-AF65-F5344CB8AC3E}">
        <p14:creationId xmlns:p14="http://schemas.microsoft.com/office/powerpoint/2010/main" val="699727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FC2174A-532E-4216-BDDC-D55867788586}" type="datetimeFigureOut">
              <a:rPr lang="en-IN" smtClean="0"/>
              <a:t>20-01-2025</a:t>
            </a:fld>
            <a:endParaRPr lang="en-IN"/>
          </a:p>
        </p:txBody>
      </p:sp>
      <p:sp>
        <p:nvSpPr>
          <p:cNvPr id="6" name="Footer Placeholder 5"/>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7D1EAFFA-0544-4161-8AC8-6E2A728E7584}" type="slidenum">
              <a:rPr lang="en-IN" smtClean="0"/>
              <a:t>‹#›</a:t>
            </a:fld>
            <a:endParaRPr lang="en-IN"/>
          </a:p>
        </p:txBody>
      </p:sp>
    </p:spTree>
    <p:extLst>
      <p:ext uri="{BB962C8B-B14F-4D97-AF65-F5344CB8AC3E}">
        <p14:creationId xmlns:p14="http://schemas.microsoft.com/office/powerpoint/2010/main" val="18506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FC2174A-532E-4216-BDDC-D55867788586}" type="datetimeFigureOut">
              <a:rPr lang="en-IN" smtClean="0"/>
              <a:t>20-01-2025</a:t>
            </a:fld>
            <a:endParaRPr lang="en-IN"/>
          </a:p>
        </p:txBody>
      </p:sp>
      <p:sp>
        <p:nvSpPr>
          <p:cNvPr id="6" name="Footer Placeholder 5"/>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7D1EAFFA-0544-4161-8AC8-6E2A728E7584}" type="slidenum">
              <a:rPr lang="en-IN" smtClean="0"/>
              <a:t>‹#›</a:t>
            </a:fld>
            <a:endParaRPr lang="en-IN"/>
          </a:p>
        </p:txBody>
      </p:sp>
    </p:spTree>
    <p:extLst>
      <p:ext uri="{BB962C8B-B14F-4D97-AF65-F5344CB8AC3E}">
        <p14:creationId xmlns:p14="http://schemas.microsoft.com/office/powerpoint/2010/main" val="3835537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AFC2174A-532E-4216-BDDC-D55867788586}" type="datetimeFigureOut">
              <a:rPr lang="en-IN" smtClean="0"/>
              <a:t>20-01-2025</a:t>
            </a:fld>
            <a:endParaRPr lang="en-IN"/>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IN"/>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7D1EAFFA-0544-4161-8AC8-6E2A728E7584}" type="slidenum">
              <a:rPr lang="en-IN" smtClean="0"/>
              <a:t>‹#›</a:t>
            </a:fld>
            <a:endParaRPr lang="en-IN"/>
          </a:p>
        </p:txBody>
      </p:sp>
    </p:spTree>
    <p:extLst>
      <p:ext uri="{BB962C8B-B14F-4D97-AF65-F5344CB8AC3E}">
        <p14:creationId xmlns:p14="http://schemas.microsoft.com/office/powerpoint/2010/main" val="2554453426"/>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 id="2147483755" r:id="rId12"/>
    <p:sldLayoutId id="2147483756" r:id="rId13"/>
    <p:sldLayoutId id="2147483757" r:id="rId14"/>
    <p:sldLayoutId id="2147483758" r:id="rId15"/>
    <p:sldLayoutId id="2147483759" r:id="rId16"/>
    <p:sldLayoutId id="2147483760"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D73C7-67B5-C89C-6750-414F0E7FC80F}"/>
              </a:ext>
            </a:extLst>
          </p:cNvPr>
          <p:cNvSpPr>
            <a:spLocks noGrp="1"/>
          </p:cNvSpPr>
          <p:nvPr>
            <p:ph type="title"/>
          </p:nvPr>
        </p:nvSpPr>
        <p:spPr>
          <a:xfrm>
            <a:off x="838200" y="641350"/>
            <a:ext cx="10515600" cy="1325563"/>
          </a:xfrm>
        </p:spPr>
        <p:txBody>
          <a:bodyPr>
            <a:normAutofit/>
          </a:bodyPr>
          <a:lstStyle/>
          <a:p>
            <a:pPr algn="ctr"/>
            <a:r>
              <a:rPr lang="en-US" sz="7200" dirty="0">
                <a:latin typeface="Algerian" panose="04020705040A02060702" pitchFamily="82" charset="0"/>
              </a:rPr>
              <a:t>SIMPLE REGRESSION</a:t>
            </a:r>
            <a:endParaRPr lang="en-IN" sz="7200" dirty="0">
              <a:latin typeface="Algerian" panose="04020705040A02060702" pitchFamily="82" charset="0"/>
            </a:endParaRPr>
          </a:p>
        </p:txBody>
      </p:sp>
      <p:sp>
        <p:nvSpPr>
          <p:cNvPr id="3" name="Content Placeholder 2">
            <a:extLst>
              <a:ext uri="{FF2B5EF4-FFF2-40B4-BE49-F238E27FC236}">
                <a16:creationId xmlns:a16="http://schemas.microsoft.com/office/drawing/2014/main" id="{BAF95D8B-5428-6981-9AA1-CF2539DC9381}"/>
              </a:ext>
            </a:extLst>
          </p:cNvPr>
          <p:cNvSpPr>
            <a:spLocks noGrp="1"/>
          </p:cNvSpPr>
          <p:nvPr>
            <p:ph idx="1"/>
          </p:nvPr>
        </p:nvSpPr>
        <p:spPr>
          <a:xfrm>
            <a:off x="962025" y="4092575"/>
            <a:ext cx="10515600" cy="4351338"/>
          </a:xfrm>
        </p:spPr>
        <p:txBody>
          <a:bodyPr>
            <a:normAutofit/>
          </a:bodyPr>
          <a:lstStyle/>
          <a:p>
            <a:pPr algn="ctr"/>
            <a:r>
              <a:rPr lang="en-US" sz="3200" dirty="0">
                <a:solidFill>
                  <a:srgbClr val="FF0000"/>
                </a:solidFill>
              </a:rPr>
              <a:t>Dr. </a:t>
            </a:r>
            <a:r>
              <a:rPr lang="en-US" sz="3200" dirty="0" err="1">
                <a:solidFill>
                  <a:srgbClr val="FF0000"/>
                </a:solidFill>
              </a:rPr>
              <a:t>Srinibash</a:t>
            </a:r>
            <a:r>
              <a:rPr lang="en-US" sz="3200" dirty="0">
                <a:solidFill>
                  <a:srgbClr val="FF0000"/>
                </a:solidFill>
              </a:rPr>
              <a:t> Dash</a:t>
            </a:r>
          </a:p>
          <a:p>
            <a:pPr algn="ctr"/>
            <a:r>
              <a:rPr lang="en-US" sz="2400" dirty="0">
                <a:solidFill>
                  <a:srgbClr val="FF0000"/>
                </a:solidFill>
              </a:rPr>
              <a:t>Associate Professor &amp; Head</a:t>
            </a:r>
          </a:p>
          <a:p>
            <a:pPr algn="ctr"/>
            <a:r>
              <a:rPr lang="en-US" sz="2400" dirty="0">
                <a:solidFill>
                  <a:srgbClr val="FF0000"/>
                </a:solidFill>
              </a:rPr>
              <a:t>School of Management</a:t>
            </a:r>
          </a:p>
          <a:p>
            <a:pPr algn="ctr"/>
            <a:r>
              <a:rPr lang="en-US" sz="2400" dirty="0">
                <a:solidFill>
                  <a:srgbClr val="FF0000"/>
                </a:solidFill>
              </a:rPr>
              <a:t>Gangadhar </a:t>
            </a:r>
            <a:r>
              <a:rPr lang="en-US" sz="2400" dirty="0" err="1">
                <a:solidFill>
                  <a:srgbClr val="FF0000"/>
                </a:solidFill>
              </a:rPr>
              <a:t>Meher</a:t>
            </a:r>
            <a:r>
              <a:rPr lang="en-US" sz="2400">
                <a:solidFill>
                  <a:srgbClr val="FF0000"/>
                </a:solidFill>
              </a:rPr>
              <a:t> University</a:t>
            </a:r>
          </a:p>
          <a:p>
            <a:pPr marL="0" indent="0" algn="ctr">
              <a:buNone/>
            </a:pPr>
            <a:r>
              <a:rPr lang="en-US" sz="2400" b="1">
                <a:solidFill>
                  <a:schemeClr val="tx1">
                    <a:lumMod val="95000"/>
                    <a:lumOff val="5000"/>
                  </a:schemeClr>
                </a:solidFill>
                <a:latin typeface="Engravers MT" panose="02090707080505020304" pitchFamily="18" charset="0"/>
              </a:rPr>
              <a:t>)</a:t>
            </a:r>
            <a:endParaRPr lang="en-IN" dirty="0"/>
          </a:p>
        </p:txBody>
      </p:sp>
      <p:sp>
        <p:nvSpPr>
          <p:cNvPr id="4" name="TextBox 3">
            <a:extLst>
              <a:ext uri="{FF2B5EF4-FFF2-40B4-BE49-F238E27FC236}">
                <a16:creationId xmlns:a16="http://schemas.microsoft.com/office/drawing/2014/main" id="{B913E4D3-8636-7B0A-4599-B784B903B366}"/>
              </a:ext>
            </a:extLst>
          </p:cNvPr>
          <p:cNvSpPr txBox="1"/>
          <p:nvPr/>
        </p:nvSpPr>
        <p:spPr>
          <a:xfrm>
            <a:off x="5962650" y="2748518"/>
            <a:ext cx="2962275" cy="646331"/>
          </a:xfrm>
          <a:prstGeom prst="rect">
            <a:avLst/>
          </a:prstGeom>
          <a:noFill/>
        </p:spPr>
        <p:txBody>
          <a:bodyPr wrap="square" rtlCol="0">
            <a:spAutoFit/>
          </a:bodyPr>
          <a:lstStyle/>
          <a:p>
            <a:r>
              <a:rPr lang="en-US" sz="3600" dirty="0"/>
              <a:t>by</a:t>
            </a:r>
            <a:endParaRPr lang="en-IN" sz="3600" dirty="0"/>
          </a:p>
        </p:txBody>
      </p:sp>
    </p:spTree>
    <p:extLst>
      <p:ext uri="{BB962C8B-B14F-4D97-AF65-F5344CB8AC3E}">
        <p14:creationId xmlns:p14="http://schemas.microsoft.com/office/powerpoint/2010/main" val="259273265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D1096D-F7ED-69AF-09B5-07643E1BE5CE}"/>
              </a:ext>
            </a:extLst>
          </p:cNvPr>
          <p:cNvSpPr>
            <a:spLocks noGrp="1"/>
          </p:cNvSpPr>
          <p:nvPr>
            <p:ph idx="1"/>
          </p:nvPr>
        </p:nvSpPr>
        <p:spPr>
          <a:xfrm>
            <a:off x="578498" y="4776403"/>
            <a:ext cx="10515600" cy="4351338"/>
          </a:xfrm>
        </p:spPr>
        <p:txBody>
          <a:bodyPr>
            <a:normAutofit/>
          </a:bodyPr>
          <a:lstStyle/>
          <a:p>
            <a:pPr marL="0" indent="0">
              <a:buNone/>
            </a:pPr>
            <a:r>
              <a:rPr lang="en-IN" sz="1800" b="1" dirty="0">
                <a:solidFill>
                  <a:schemeClr val="tx1"/>
                </a:solidFill>
              </a:rPr>
              <a:t>Regression equation of Y on X ,</a:t>
            </a:r>
          </a:p>
          <a:p>
            <a:pPr marL="0" indent="0">
              <a:buNone/>
            </a:pPr>
            <a:r>
              <a:rPr lang="en-IN" sz="1800" b="1" dirty="0">
                <a:solidFill>
                  <a:schemeClr val="tx1"/>
                </a:solidFill>
              </a:rPr>
              <a:t>                                                  y-y = </a:t>
            </a:r>
            <a:r>
              <a:rPr lang="en-IN" sz="1800" b="1" dirty="0" err="1">
                <a:solidFill>
                  <a:schemeClr val="tx1"/>
                </a:solidFill>
              </a:rPr>
              <a:t>byx</a:t>
            </a:r>
            <a:r>
              <a:rPr lang="en-IN" sz="1800" b="1" dirty="0">
                <a:solidFill>
                  <a:schemeClr val="tx1"/>
                </a:solidFill>
              </a:rPr>
              <a:t> (x-x)                              [ </a:t>
            </a:r>
            <a:r>
              <a:rPr lang="en-IN" sz="1800" b="1" dirty="0" err="1">
                <a:solidFill>
                  <a:schemeClr val="tx1"/>
                </a:solidFill>
              </a:rPr>
              <a:t>byx</a:t>
            </a:r>
            <a:r>
              <a:rPr lang="en-IN" sz="1800" b="1" dirty="0">
                <a:solidFill>
                  <a:schemeClr val="tx1"/>
                </a:solidFill>
              </a:rPr>
              <a:t> = </a:t>
            </a:r>
            <a:r>
              <a:rPr lang="en-IN" sz="1800" b="1" dirty="0" err="1">
                <a:solidFill>
                  <a:schemeClr val="tx1"/>
                </a:solidFill>
              </a:rPr>
              <a:t>Σxy</a:t>
            </a:r>
            <a:r>
              <a:rPr lang="en-IN" sz="1800" b="1" dirty="0">
                <a:solidFill>
                  <a:schemeClr val="tx1"/>
                </a:solidFill>
              </a:rPr>
              <a:t>/</a:t>
            </a:r>
            <a:r>
              <a:rPr lang="en-IN" sz="1800" b="1" dirty="0" err="1">
                <a:solidFill>
                  <a:schemeClr val="tx1"/>
                </a:solidFill>
              </a:rPr>
              <a:t>Σx</a:t>
            </a:r>
            <a:r>
              <a:rPr lang="en-IN" sz="1800" b="1" dirty="0">
                <a:solidFill>
                  <a:schemeClr val="tx1"/>
                </a:solidFill>
              </a:rPr>
              <a:t> = 13/42 = 0.31 ]</a:t>
            </a:r>
          </a:p>
          <a:p>
            <a:pPr marL="0" indent="0">
              <a:buNone/>
            </a:pPr>
            <a:r>
              <a:rPr lang="en-IN" sz="1800" b="1" dirty="0">
                <a:solidFill>
                  <a:schemeClr val="tx1"/>
                </a:solidFill>
              </a:rPr>
              <a:t>                                                  y-4  = 0.31 (x-5)</a:t>
            </a:r>
          </a:p>
          <a:p>
            <a:pPr marL="0" indent="0">
              <a:buNone/>
            </a:pPr>
            <a:r>
              <a:rPr lang="en-IN" sz="1800" b="1" dirty="0">
                <a:solidFill>
                  <a:schemeClr val="tx1"/>
                </a:solidFill>
              </a:rPr>
              <a:t>                                                  y  = 0.31x - 1.55 + 4</a:t>
            </a:r>
          </a:p>
          <a:p>
            <a:pPr marL="0" indent="0">
              <a:buNone/>
            </a:pPr>
            <a:r>
              <a:rPr lang="en-IN" sz="1800" b="1" dirty="0">
                <a:solidFill>
                  <a:schemeClr val="tx1"/>
                </a:solidFill>
              </a:rPr>
              <a:t>                                                  </a:t>
            </a:r>
            <a:r>
              <a:rPr lang="en-IN" sz="1800" b="1" dirty="0">
                <a:solidFill>
                  <a:schemeClr val="tx1"/>
                </a:solidFill>
                <a:highlight>
                  <a:srgbClr val="808080"/>
                </a:highlight>
              </a:rPr>
              <a:t>y = 0.31x + 2.45</a:t>
            </a:r>
          </a:p>
          <a:p>
            <a:pPr marL="0" indent="0">
              <a:buNone/>
            </a:pPr>
            <a:endParaRPr lang="en-IN" sz="1800" dirty="0">
              <a:highlight>
                <a:srgbClr val="808080"/>
              </a:highlight>
            </a:endParaRPr>
          </a:p>
        </p:txBody>
      </p:sp>
      <p:cxnSp>
        <p:nvCxnSpPr>
          <p:cNvPr id="4" name="Straight Connector 3">
            <a:extLst>
              <a:ext uri="{FF2B5EF4-FFF2-40B4-BE49-F238E27FC236}">
                <a16:creationId xmlns:a16="http://schemas.microsoft.com/office/drawing/2014/main" id="{8E555B07-76A3-DA99-B68C-91EB684322B0}"/>
              </a:ext>
            </a:extLst>
          </p:cNvPr>
          <p:cNvCxnSpPr/>
          <p:nvPr/>
        </p:nvCxnSpPr>
        <p:spPr>
          <a:xfrm>
            <a:off x="4080069" y="5278120"/>
            <a:ext cx="109220" cy="0"/>
          </a:xfrm>
          <a:prstGeom prst="line">
            <a:avLst/>
          </a:prstGeom>
        </p:spPr>
        <p:style>
          <a:lnRef idx="2">
            <a:schemeClr val="dk1"/>
          </a:lnRef>
          <a:fillRef idx="0">
            <a:schemeClr val="dk1"/>
          </a:fillRef>
          <a:effectRef idx="1">
            <a:schemeClr val="dk1"/>
          </a:effectRef>
          <a:fontRef idx="minor">
            <a:schemeClr val="tx1"/>
          </a:fontRef>
        </p:style>
      </p:cxnSp>
      <p:cxnSp>
        <p:nvCxnSpPr>
          <p:cNvPr id="6" name="Straight Connector 5">
            <a:extLst>
              <a:ext uri="{FF2B5EF4-FFF2-40B4-BE49-F238E27FC236}">
                <a16:creationId xmlns:a16="http://schemas.microsoft.com/office/drawing/2014/main" id="{E85D0385-B6DD-B610-0B7E-F930CC6A0E2E}"/>
              </a:ext>
            </a:extLst>
          </p:cNvPr>
          <p:cNvCxnSpPr/>
          <p:nvPr/>
        </p:nvCxnSpPr>
        <p:spPr>
          <a:xfrm>
            <a:off x="5289161" y="5278120"/>
            <a:ext cx="81280" cy="0"/>
          </a:xfrm>
          <a:prstGeom prst="line">
            <a:avLst/>
          </a:prstGeom>
        </p:spPr>
        <p:style>
          <a:lnRef idx="2">
            <a:schemeClr val="dk1"/>
          </a:lnRef>
          <a:fillRef idx="0">
            <a:schemeClr val="dk1"/>
          </a:fillRef>
          <a:effectRef idx="1">
            <a:schemeClr val="dk1"/>
          </a:effectRef>
          <a:fontRef idx="minor">
            <a:schemeClr val="tx1"/>
          </a:fontRef>
        </p:style>
      </p:cxnSp>
      <p:sp>
        <p:nvSpPr>
          <p:cNvPr id="2" name="TextBox 1">
            <a:extLst>
              <a:ext uri="{FF2B5EF4-FFF2-40B4-BE49-F238E27FC236}">
                <a16:creationId xmlns:a16="http://schemas.microsoft.com/office/drawing/2014/main" id="{74E439EF-4241-B23E-0E24-D801162F2B03}"/>
              </a:ext>
            </a:extLst>
          </p:cNvPr>
          <p:cNvSpPr txBox="1"/>
          <p:nvPr/>
        </p:nvSpPr>
        <p:spPr>
          <a:xfrm>
            <a:off x="578498" y="2407298"/>
            <a:ext cx="11112759" cy="2308324"/>
          </a:xfrm>
          <a:prstGeom prst="rect">
            <a:avLst/>
          </a:prstGeom>
          <a:noFill/>
        </p:spPr>
        <p:txBody>
          <a:bodyPr wrap="square" rtlCol="0">
            <a:spAutoFit/>
          </a:bodyPr>
          <a:lstStyle/>
          <a:p>
            <a:endParaRPr lang="en-US" b="1" dirty="0"/>
          </a:p>
          <a:p>
            <a:endParaRPr lang="en-US" b="1" dirty="0"/>
          </a:p>
          <a:p>
            <a:r>
              <a:rPr lang="en-US" b="1" dirty="0"/>
              <a:t>Regression equation of X on Y ,</a:t>
            </a:r>
          </a:p>
          <a:p>
            <a:r>
              <a:rPr lang="en-US" b="1" dirty="0"/>
              <a:t>                                                     x-x = </a:t>
            </a:r>
            <a:r>
              <a:rPr lang="en-US" b="1" dirty="0" err="1"/>
              <a:t>bxy</a:t>
            </a:r>
            <a:r>
              <a:rPr lang="en-US" b="1" dirty="0"/>
              <a:t> (y-y)                         [ </a:t>
            </a:r>
            <a:r>
              <a:rPr lang="en-US" b="1" dirty="0" err="1"/>
              <a:t>bxy</a:t>
            </a:r>
            <a:r>
              <a:rPr lang="en-US" b="1" dirty="0"/>
              <a:t> = </a:t>
            </a:r>
            <a:r>
              <a:rPr lang="en-US" b="1" dirty="0" err="1"/>
              <a:t>Σxy</a:t>
            </a:r>
            <a:r>
              <a:rPr lang="en-US" b="1" dirty="0"/>
              <a:t>/</a:t>
            </a:r>
            <a:r>
              <a:rPr lang="en-US" b="1" dirty="0" err="1"/>
              <a:t>Σy</a:t>
            </a:r>
            <a:r>
              <a:rPr lang="en-US" b="1" dirty="0"/>
              <a:t> = 13/28 = 0.46]</a:t>
            </a:r>
          </a:p>
          <a:p>
            <a:r>
              <a:rPr lang="en-US" b="1" dirty="0"/>
              <a:t>                                                     x-5 = 0.46 (y-4)</a:t>
            </a:r>
          </a:p>
          <a:p>
            <a:r>
              <a:rPr lang="en-US" b="1" dirty="0"/>
              <a:t>                                                     x = 0.46y – 1.84 + 5</a:t>
            </a:r>
          </a:p>
          <a:p>
            <a:r>
              <a:rPr lang="en-US" b="1" dirty="0"/>
              <a:t>                                                     </a:t>
            </a:r>
            <a:r>
              <a:rPr lang="en-US" b="1" dirty="0">
                <a:highlight>
                  <a:srgbClr val="808080"/>
                </a:highlight>
              </a:rPr>
              <a:t>x = 0.46y + 3.16</a:t>
            </a:r>
          </a:p>
          <a:p>
            <a:r>
              <a:rPr lang="en-US" b="1" dirty="0"/>
              <a:t>                                                      </a:t>
            </a:r>
            <a:endParaRPr lang="en-IN" b="1" dirty="0"/>
          </a:p>
        </p:txBody>
      </p:sp>
      <p:cxnSp>
        <p:nvCxnSpPr>
          <p:cNvPr id="8" name="Straight Connector 7">
            <a:extLst>
              <a:ext uri="{FF2B5EF4-FFF2-40B4-BE49-F238E27FC236}">
                <a16:creationId xmlns:a16="http://schemas.microsoft.com/office/drawing/2014/main" id="{369243D4-7EDE-1DD1-A8E8-5CCDFC0C0BB1}"/>
              </a:ext>
            </a:extLst>
          </p:cNvPr>
          <p:cNvCxnSpPr/>
          <p:nvPr/>
        </p:nvCxnSpPr>
        <p:spPr>
          <a:xfrm>
            <a:off x="4262120" y="3317240"/>
            <a:ext cx="116840" cy="0"/>
          </a:xfrm>
          <a:prstGeom prst="line">
            <a:avLst/>
          </a:prstGeom>
        </p:spPr>
        <p:style>
          <a:lnRef idx="2">
            <a:schemeClr val="dk1"/>
          </a:lnRef>
          <a:fillRef idx="0">
            <a:schemeClr val="dk1"/>
          </a:fillRef>
          <a:effectRef idx="1">
            <a:schemeClr val="dk1"/>
          </a:effectRef>
          <a:fontRef idx="minor">
            <a:schemeClr val="tx1"/>
          </a:fontRef>
        </p:style>
      </p:cxnSp>
      <p:cxnSp>
        <p:nvCxnSpPr>
          <p:cNvPr id="10" name="Straight Connector 9">
            <a:extLst>
              <a:ext uri="{FF2B5EF4-FFF2-40B4-BE49-F238E27FC236}">
                <a16:creationId xmlns:a16="http://schemas.microsoft.com/office/drawing/2014/main" id="{8EC868E8-ED78-7D48-6FC6-7FD96E49F630}"/>
              </a:ext>
            </a:extLst>
          </p:cNvPr>
          <p:cNvCxnSpPr/>
          <p:nvPr/>
        </p:nvCxnSpPr>
        <p:spPr>
          <a:xfrm>
            <a:off x="5435600" y="3317240"/>
            <a:ext cx="132080"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784576403"/>
      </p:ext>
    </p:extLst>
  </p:cSld>
  <p:clrMapOvr>
    <a:masterClrMapping/>
  </p:clrMapOvr>
  <p:transition spd="med">
    <p:pull/>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7BF6A-AEEF-B63F-8B24-667399AB5C5D}"/>
              </a:ext>
            </a:extLst>
          </p:cNvPr>
          <p:cNvSpPr>
            <a:spLocks noGrp="1"/>
          </p:cNvSpPr>
          <p:nvPr>
            <p:ph type="title"/>
          </p:nvPr>
        </p:nvSpPr>
        <p:spPr/>
        <p:txBody>
          <a:bodyPr/>
          <a:lstStyle/>
          <a:p>
            <a:r>
              <a:rPr lang="en-US" dirty="0"/>
              <a:t>Assumptions on Simple Regression</a:t>
            </a:r>
            <a:endParaRPr lang="en-IN" dirty="0"/>
          </a:p>
        </p:txBody>
      </p:sp>
      <p:sp>
        <p:nvSpPr>
          <p:cNvPr id="3" name="Content Placeholder 2">
            <a:extLst>
              <a:ext uri="{FF2B5EF4-FFF2-40B4-BE49-F238E27FC236}">
                <a16:creationId xmlns:a16="http://schemas.microsoft.com/office/drawing/2014/main" id="{E0A38D65-E86B-4DB1-2D53-6308F109D33D}"/>
              </a:ext>
            </a:extLst>
          </p:cNvPr>
          <p:cNvSpPr>
            <a:spLocks noGrp="1"/>
          </p:cNvSpPr>
          <p:nvPr>
            <p:ph idx="1"/>
          </p:nvPr>
        </p:nvSpPr>
        <p:spPr>
          <a:xfrm>
            <a:off x="632928" y="2450679"/>
            <a:ext cx="11151636" cy="4267362"/>
          </a:xfrm>
        </p:spPr>
        <p:txBody>
          <a:bodyPr>
            <a:normAutofit fontScale="92500" lnSpcReduction="20000"/>
          </a:bodyPr>
          <a:lstStyle/>
          <a:p>
            <a:pPr marL="514350" indent="-514350" algn="just">
              <a:buAutoNum type="arabicPeriod"/>
            </a:pPr>
            <a:r>
              <a:rPr lang="en-US" sz="1900" b="1" dirty="0">
                <a:solidFill>
                  <a:schemeClr val="tx1"/>
                </a:solidFill>
              </a:rPr>
              <a:t>Linearity: There should be a linear relationship between the independent variable (X) and the dependent variable (Y). </a:t>
            </a:r>
          </a:p>
          <a:p>
            <a:pPr marL="514350" indent="-514350" algn="just">
              <a:buAutoNum type="arabicPeriod"/>
            </a:pPr>
            <a:endParaRPr lang="en-US" sz="1900" b="1" dirty="0">
              <a:solidFill>
                <a:schemeClr val="tx1"/>
              </a:solidFill>
            </a:endParaRPr>
          </a:p>
          <a:p>
            <a:pPr marL="514350" indent="-514350" algn="just">
              <a:buAutoNum type="arabicPeriod"/>
            </a:pPr>
            <a:r>
              <a:rPr lang="en-US" sz="1900" b="1" dirty="0">
                <a:solidFill>
                  <a:schemeClr val="tx1"/>
                </a:solidFill>
              </a:rPr>
              <a:t>Independence: The observations are independent of each others.</a:t>
            </a:r>
          </a:p>
          <a:p>
            <a:pPr marL="514350" indent="-514350" algn="just">
              <a:buAutoNum type="arabicPeriod"/>
            </a:pPr>
            <a:endParaRPr lang="en-US" sz="1900" b="1" dirty="0">
              <a:solidFill>
                <a:schemeClr val="tx1"/>
              </a:solidFill>
            </a:endParaRPr>
          </a:p>
          <a:p>
            <a:pPr marL="514350" indent="-514350" algn="just">
              <a:buAutoNum type="arabicPeriod"/>
            </a:pPr>
            <a:r>
              <a:rPr lang="en-US" sz="1900" b="1" dirty="0">
                <a:solidFill>
                  <a:schemeClr val="tx1"/>
                </a:solidFill>
              </a:rPr>
              <a:t>Homoscedasticity: The variance of the errors (residuals) is constant across all levels of the independent variable.  </a:t>
            </a:r>
          </a:p>
          <a:p>
            <a:pPr marL="514350" indent="-514350" algn="just">
              <a:buAutoNum type="arabicPeriod"/>
            </a:pPr>
            <a:endParaRPr lang="en-US" sz="1900" b="1" dirty="0">
              <a:solidFill>
                <a:schemeClr val="tx1"/>
              </a:solidFill>
            </a:endParaRPr>
          </a:p>
          <a:p>
            <a:pPr marL="514350" indent="-514350" algn="just">
              <a:buAutoNum type="arabicPeriod"/>
            </a:pPr>
            <a:r>
              <a:rPr lang="en-US" sz="1900" b="1" dirty="0">
                <a:solidFill>
                  <a:schemeClr val="tx1"/>
                </a:solidFill>
              </a:rPr>
              <a:t>Normality of Residuals: The residuals (the differences between the observed values and the predicted values) are normally distributed. This assumption ensures that the statistical tests and confidence intervals based on the normal distribution are valid. </a:t>
            </a:r>
          </a:p>
          <a:p>
            <a:pPr marL="514350" indent="-514350" algn="just">
              <a:buAutoNum type="arabicPeriod"/>
            </a:pPr>
            <a:endParaRPr lang="en-US" sz="1900" b="1" dirty="0">
              <a:solidFill>
                <a:schemeClr val="tx1"/>
              </a:solidFill>
            </a:endParaRPr>
          </a:p>
          <a:p>
            <a:pPr marL="514350" indent="-514350" algn="just">
              <a:buAutoNum type="arabicPeriod"/>
            </a:pPr>
            <a:r>
              <a:rPr lang="en-US" sz="1900" b="1" dirty="0">
                <a:solidFill>
                  <a:schemeClr val="tx1"/>
                </a:solidFill>
              </a:rPr>
              <a:t>No Perfect Multicollinearity: There should not be perfect linear relationships among the independent variables. </a:t>
            </a:r>
          </a:p>
          <a:p>
            <a:pPr marL="0" indent="0" algn="just">
              <a:buNone/>
            </a:pPr>
            <a:endParaRPr lang="en-IN" b="1" dirty="0">
              <a:solidFill>
                <a:schemeClr val="tx1"/>
              </a:solidFill>
            </a:endParaRPr>
          </a:p>
        </p:txBody>
      </p:sp>
    </p:spTree>
    <p:extLst>
      <p:ext uri="{BB962C8B-B14F-4D97-AF65-F5344CB8AC3E}">
        <p14:creationId xmlns:p14="http://schemas.microsoft.com/office/powerpoint/2010/main" val="294296012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0E60B-8D1B-0134-A418-3B2DFA54F578}"/>
              </a:ext>
            </a:extLst>
          </p:cNvPr>
          <p:cNvSpPr>
            <a:spLocks noGrp="1"/>
          </p:cNvSpPr>
          <p:nvPr>
            <p:ph type="title"/>
          </p:nvPr>
        </p:nvSpPr>
        <p:spPr/>
        <p:txBody>
          <a:bodyPr/>
          <a:lstStyle/>
          <a:p>
            <a:r>
              <a:rPr lang="en-US" dirty="0"/>
              <a:t>Conclusion</a:t>
            </a:r>
            <a:endParaRPr lang="en-IN" dirty="0"/>
          </a:p>
        </p:txBody>
      </p:sp>
      <p:sp>
        <p:nvSpPr>
          <p:cNvPr id="3" name="Content Placeholder 2">
            <a:extLst>
              <a:ext uri="{FF2B5EF4-FFF2-40B4-BE49-F238E27FC236}">
                <a16:creationId xmlns:a16="http://schemas.microsoft.com/office/drawing/2014/main" id="{EE5C50D9-2DDC-215B-EDA0-608E5FD9806A}"/>
              </a:ext>
            </a:extLst>
          </p:cNvPr>
          <p:cNvSpPr>
            <a:spLocks noGrp="1"/>
          </p:cNvSpPr>
          <p:nvPr>
            <p:ph idx="1"/>
          </p:nvPr>
        </p:nvSpPr>
        <p:spPr/>
        <p:txBody>
          <a:bodyPr/>
          <a:lstStyle/>
          <a:p>
            <a:pPr marL="0" indent="0" algn="just">
              <a:buNone/>
            </a:pPr>
            <a:r>
              <a:rPr lang="en-US" b="1" dirty="0">
                <a:solidFill>
                  <a:schemeClr val="tx1"/>
                </a:solidFill>
              </a:rPr>
              <a:t>In conclusion, simple regression is a powerful statistical method for understanding the relationship between two variables. It provides valuable insights into how changes in one variable affect another and allows for predictions based on this relationship. However, it's essential to assess the model's goodness of fit and consider potential limitations such as assumptions and outliers. Overall, simple regression is a fundamental tool in data analysis and prediction.</a:t>
            </a:r>
            <a:endParaRPr lang="en-IN" b="1" dirty="0">
              <a:solidFill>
                <a:schemeClr val="tx1"/>
              </a:solidFill>
            </a:endParaRPr>
          </a:p>
        </p:txBody>
      </p:sp>
    </p:spTree>
    <p:extLst>
      <p:ext uri="{BB962C8B-B14F-4D97-AF65-F5344CB8AC3E}">
        <p14:creationId xmlns:p14="http://schemas.microsoft.com/office/powerpoint/2010/main" val="327225779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B2ED5-F3FD-13F9-0C8C-BF2A61893084}"/>
              </a:ext>
            </a:extLst>
          </p:cNvPr>
          <p:cNvSpPr>
            <a:spLocks noGrp="1"/>
          </p:cNvSpPr>
          <p:nvPr>
            <p:ph type="title"/>
          </p:nvPr>
        </p:nvSpPr>
        <p:spPr>
          <a:xfrm>
            <a:off x="3361820" y="3356105"/>
            <a:ext cx="10515600" cy="1325563"/>
          </a:xfrm>
        </p:spPr>
        <p:txBody>
          <a:bodyPr>
            <a:normAutofit/>
          </a:bodyPr>
          <a:lstStyle/>
          <a:p>
            <a:r>
              <a:rPr lang="en-US" sz="5400" dirty="0">
                <a:solidFill>
                  <a:schemeClr val="tx1"/>
                </a:solidFill>
                <a:latin typeface="Arial Rounded MT Bold" panose="020F0704030504030204" pitchFamily="34" charset="0"/>
              </a:rPr>
              <a:t>THANK     YOU</a:t>
            </a:r>
            <a:endParaRPr lang="en-IN" sz="5400" dirty="0">
              <a:solidFill>
                <a:schemeClr val="tx1"/>
              </a:solidFill>
              <a:latin typeface="Arial Rounded MT Bold" panose="020F0704030504030204" pitchFamily="34" charset="0"/>
            </a:endParaRPr>
          </a:p>
        </p:txBody>
      </p:sp>
      <p:sp>
        <p:nvSpPr>
          <p:cNvPr id="3" name="Smiley Face 2">
            <a:extLst>
              <a:ext uri="{FF2B5EF4-FFF2-40B4-BE49-F238E27FC236}">
                <a16:creationId xmlns:a16="http://schemas.microsoft.com/office/drawing/2014/main" id="{EBD1DE12-D1B4-492A-93C2-DACC78B71D0A}"/>
              </a:ext>
            </a:extLst>
          </p:cNvPr>
          <p:cNvSpPr/>
          <p:nvPr/>
        </p:nvSpPr>
        <p:spPr>
          <a:xfrm>
            <a:off x="5299788" y="4681668"/>
            <a:ext cx="1922106" cy="1849761"/>
          </a:xfrm>
          <a:prstGeom prst="smileyFac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IN"/>
          </a:p>
        </p:txBody>
      </p:sp>
    </p:spTree>
    <p:extLst>
      <p:ext uri="{BB962C8B-B14F-4D97-AF65-F5344CB8AC3E}">
        <p14:creationId xmlns:p14="http://schemas.microsoft.com/office/powerpoint/2010/main" val="219825264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26B35-8EA9-D88B-F0C0-788BC69240CA}"/>
              </a:ext>
            </a:extLst>
          </p:cNvPr>
          <p:cNvSpPr>
            <a:spLocks noGrp="1"/>
          </p:cNvSpPr>
          <p:nvPr>
            <p:ph type="title"/>
          </p:nvPr>
        </p:nvSpPr>
        <p:spPr/>
        <p:txBody>
          <a:bodyPr/>
          <a:lstStyle/>
          <a:p>
            <a:r>
              <a:rPr lang="en-US" sz="6000" dirty="0"/>
              <a:t>Contents</a:t>
            </a:r>
            <a:endParaRPr lang="en-IN" sz="6000" dirty="0"/>
          </a:p>
        </p:txBody>
      </p:sp>
      <p:sp>
        <p:nvSpPr>
          <p:cNvPr id="3" name="Content Placeholder 2">
            <a:extLst>
              <a:ext uri="{FF2B5EF4-FFF2-40B4-BE49-F238E27FC236}">
                <a16:creationId xmlns:a16="http://schemas.microsoft.com/office/drawing/2014/main" id="{7BC0B0A1-F5FC-26F9-9B30-BDA95C24DF1B}"/>
              </a:ext>
            </a:extLst>
          </p:cNvPr>
          <p:cNvSpPr>
            <a:spLocks noGrp="1"/>
          </p:cNvSpPr>
          <p:nvPr>
            <p:ph idx="1"/>
          </p:nvPr>
        </p:nvSpPr>
        <p:spPr/>
        <p:txBody>
          <a:bodyPr/>
          <a:lstStyle/>
          <a:p>
            <a:r>
              <a:rPr lang="en-US" sz="2400" b="1" dirty="0">
                <a:solidFill>
                  <a:schemeClr val="tx1"/>
                </a:solidFill>
              </a:rPr>
              <a:t>Introduction</a:t>
            </a:r>
          </a:p>
          <a:p>
            <a:r>
              <a:rPr lang="en-US" sz="2400" b="1" dirty="0">
                <a:solidFill>
                  <a:schemeClr val="tx1"/>
                </a:solidFill>
              </a:rPr>
              <a:t>Objectives</a:t>
            </a:r>
          </a:p>
          <a:p>
            <a:r>
              <a:rPr lang="en-US" sz="2400" b="1" dirty="0">
                <a:solidFill>
                  <a:schemeClr val="tx1"/>
                </a:solidFill>
              </a:rPr>
              <a:t>Types</a:t>
            </a:r>
          </a:p>
          <a:p>
            <a:r>
              <a:rPr lang="en-US" sz="2400" b="1" dirty="0">
                <a:solidFill>
                  <a:schemeClr val="tx1"/>
                </a:solidFill>
              </a:rPr>
              <a:t>Graph</a:t>
            </a:r>
          </a:p>
          <a:p>
            <a:r>
              <a:rPr lang="en-US" sz="2400" b="1" dirty="0">
                <a:solidFill>
                  <a:schemeClr val="tx1"/>
                </a:solidFill>
              </a:rPr>
              <a:t>Example on Simple Regression</a:t>
            </a:r>
          </a:p>
          <a:p>
            <a:r>
              <a:rPr lang="en-US" sz="2400" b="1" dirty="0">
                <a:solidFill>
                  <a:schemeClr val="tx1"/>
                </a:solidFill>
              </a:rPr>
              <a:t>Assumptions</a:t>
            </a:r>
          </a:p>
          <a:p>
            <a:r>
              <a:rPr lang="en-US" sz="2400" b="1" dirty="0">
                <a:solidFill>
                  <a:schemeClr val="tx1"/>
                </a:solidFill>
              </a:rPr>
              <a:t>Conclusion</a:t>
            </a:r>
          </a:p>
          <a:p>
            <a:endParaRPr lang="en-US" dirty="0"/>
          </a:p>
          <a:p>
            <a:endParaRPr lang="en-US" dirty="0"/>
          </a:p>
          <a:p>
            <a:endParaRPr lang="en-IN" dirty="0"/>
          </a:p>
        </p:txBody>
      </p:sp>
      <p:sp>
        <p:nvSpPr>
          <p:cNvPr id="4" name="AutoShape 2">
            <a:extLst>
              <a:ext uri="{FF2B5EF4-FFF2-40B4-BE49-F238E27FC236}">
                <a16:creationId xmlns:a16="http://schemas.microsoft.com/office/drawing/2014/main" id="{B677F5D6-1A28-A87E-6531-DE6366D1828E}"/>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5" name="Picture 4">
            <a:extLst>
              <a:ext uri="{FF2B5EF4-FFF2-40B4-BE49-F238E27FC236}">
                <a16:creationId xmlns:a16="http://schemas.microsoft.com/office/drawing/2014/main" id="{353A70F7-A2CF-E3CA-7783-87E360ED099D}"/>
              </a:ext>
            </a:extLst>
          </p:cNvPr>
          <p:cNvPicPr>
            <a:picLocks noChangeAspect="1"/>
          </p:cNvPicPr>
          <p:nvPr/>
        </p:nvPicPr>
        <p:blipFill>
          <a:blip r:embed="rId2"/>
          <a:stretch>
            <a:fillRect/>
          </a:stretch>
        </p:blipFill>
        <p:spPr>
          <a:xfrm>
            <a:off x="7019633" y="2774323"/>
            <a:ext cx="4124325" cy="3343275"/>
          </a:xfrm>
          <a:prstGeom prst="rect">
            <a:avLst/>
          </a:prstGeom>
        </p:spPr>
      </p:pic>
    </p:spTree>
    <p:extLst>
      <p:ext uri="{BB962C8B-B14F-4D97-AF65-F5344CB8AC3E}">
        <p14:creationId xmlns:p14="http://schemas.microsoft.com/office/powerpoint/2010/main" val="12344686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82130-C6C8-C0B2-FA83-6233408EE9ED}"/>
              </a:ext>
            </a:extLst>
          </p:cNvPr>
          <p:cNvSpPr>
            <a:spLocks noGrp="1"/>
          </p:cNvSpPr>
          <p:nvPr>
            <p:ph type="ctrTitle"/>
          </p:nvPr>
        </p:nvSpPr>
        <p:spPr>
          <a:xfrm>
            <a:off x="997481" y="-746760"/>
            <a:ext cx="9144000" cy="2387600"/>
          </a:xfrm>
        </p:spPr>
        <p:txBody>
          <a:bodyPr/>
          <a:lstStyle/>
          <a:p>
            <a:r>
              <a:rPr lang="en-IN" dirty="0"/>
              <a:t>What is Simple Regression?</a:t>
            </a:r>
          </a:p>
        </p:txBody>
      </p:sp>
      <p:sp>
        <p:nvSpPr>
          <p:cNvPr id="3" name="Subtitle 2">
            <a:extLst>
              <a:ext uri="{FF2B5EF4-FFF2-40B4-BE49-F238E27FC236}">
                <a16:creationId xmlns:a16="http://schemas.microsoft.com/office/drawing/2014/main" id="{0C5C059F-5F1B-7936-9EE2-1F9072A8ECA6}"/>
              </a:ext>
            </a:extLst>
          </p:cNvPr>
          <p:cNvSpPr>
            <a:spLocks noGrp="1"/>
          </p:cNvSpPr>
          <p:nvPr>
            <p:ph type="subTitle" idx="1"/>
          </p:nvPr>
        </p:nvSpPr>
        <p:spPr>
          <a:xfrm>
            <a:off x="755597" y="2057717"/>
            <a:ext cx="10680805" cy="5048567"/>
          </a:xfrm>
        </p:spPr>
        <p:txBody>
          <a:bodyPr>
            <a:normAutofit/>
          </a:bodyPr>
          <a:lstStyle/>
          <a:p>
            <a:pPr marL="342900" indent="-342900" algn="just">
              <a:buFont typeface="Arial" panose="020B0604020202020204" pitchFamily="34" charset="0"/>
              <a:buChar char="•"/>
            </a:pPr>
            <a:r>
              <a:rPr lang="en-IN" dirty="0">
                <a:solidFill>
                  <a:srgbClr val="FFFF00"/>
                </a:solidFill>
              </a:rPr>
              <a:t>Simple Regression was introduced by a British mathematician, Sir Francis Galton (19</a:t>
            </a:r>
            <a:r>
              <a:rPr lang="en-IN" baseline="30000" dirty="0">
                <a:solidFill>
                  <a:srgbClr val="FFFF00"/>
                </a:solidFill>
              </a:rPr>
              <a:t>th</a:t>
            </a:r>
            <a:r>
              <a:rPr lang="en-IN" dirty="0">
                <a:solidFill>
                  <a:srgbClr val="FFFF00"/>
                </a:solidFill>
              </a:rPr>
              <a:t> century).</a:t>
            </a:r>
          </a:p>
          <a:p>
            <a:pPr marL="342900" indent="-342900" algn="just">
              <a:buFont typeface="Arial" panose="020B0604020202020204" pitchFamily="34" charset="0"/>
              <a:buChar char="•"/>
            </a:pPr>
            <a:endParaRPr lang="en-IN" dirty="0">
              <a:solidFill>
                <a:srgbClr val="FFFF00"/>
              </a:solidFill>
            </a:endParaRPr>
          </a:p>
          <a:p>
            <a:pPr marL="342900" indent="-342900" algn="just">
              <a:buFont typeface="Arial" panose="020B0604020202020204" pitchFamily="34" charset="0"/>
              <a:buChar char="•"/>
            </a:pPr>
            <a:r>
              <a:rPr lang="en-IN" dirty="0">
                <a:solidFill>
                  <a:srgbClr val="FFFF00"/>
                </a:solidFill>
              </a:rPr>
              <a:t>It is a statistical tool that gives us the ability to estimate the mathematical relationship between a dependent variable and an independent variable.</a:t>
            </a:r>
          </a:p>
          <a:p>
            <a:pPr marL="342900" indent="-342900" algn="just">
              <a:buFont typeface="Arial" panose="020B0604020202020204" pitchFamily="34" charset="0"/>
              <a:buChar char="•"/>
            </a:pPr>
            <a:endParaRPr lang="en-IN" dirty="0">
              <a:solidFill>
                <a:srgbClr val="FFFF00"/>
              </a:solidFill>
            </a:endParaRPr>
          </a:p>
          <a:p>
            <a:pPr marL="342900" indent="-342900" algn="just">
              <a:buFont typeface="Arial" panose="020B0604020202020204" pitchFamily="34" charset="0"/>
              <a:buChar char="•"/>
            </a:pPr>
            <a:r>
              <a:rPr lang="en-IN" dirty="0">
                <a:solidFill>
                  <a:srgbClr val="FFFF00"/>
                </a:solidFill>
              </a:rPr>
              <a:t>The relationship between the variables is typically represented by a straight line equation where the independent variable is on x-axis and dependent variable is on y-axis.</a:t>
            </a:r>
          </a:p>
          <a:p>
            <a:pPr marL="342900" indent="-342900" algn="just">
              <a:buFont typeface="Arial" panose="020B0604020202020204" pitchFamily="34" charset="0"/>
              <a:buChar char="•"/>
            </a:pPr>
            <a:endParaRPr lang="en-IN" dirty="0">
              <a:solidFill>
                <a:srgbClr val="FFFF00"/>
              </a:solidFill>
            </a:endParaRPr>
          </a:p>
          <a:p>
            <a:pPr marL="342900" indent="-342900" algn="just">
              <a:buFont typeface="Arial" panose="020B0604020202020204" pitchFamily="34" charset="0"/>
              <a:buChar char="•"/>
            </a:pPr>
            <a:r>
              <a:rPr lang="en-IN" dirty="0">
                <a:solidFill>
                  <a:srgbClr val="FFFF00"/>
                </a:solidFill>
              </a:rPr>
              <a:t>It aims to understand how changes in the independent variable affect the dependent variable</a:t>
            </a:r>
          </a:p>
          <a:p>
            <a:endParaRPr lang="en-IN" dirty="0"/>
          </a:p>
        </p:txBody>
      </p:sp>
    </p:spTree>
    <p:extLst>
      <p:ext uri="{BB962C8B-B14F-4D97-AF65-F5344CB8AC3E}">
        <p14:creationId xmlns:p14="http://schemas.microsoft.com/office/powerpoint/2010/main" val="3776131669"/>
      </p:ext>
    </p:extLst>
  </p:cSld>
  <p:clrMapOvr>
    <a:masterClrMapping/>
  </p:clrMapOvr>
  <p:transition spd="med">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E0C9F-BAD6-1FD1-788C-1C97D6C21D65}"/>
              </a:ext>
            </a:extLst>
          </p:cNvPr>
          <p:cNvSpPr>
            <a:spLocks noGrp="1"/>
          </p:cNvSpPr>
          <p:nvPr>
            <p:ph type="title"/>
          </p:nvPr>
        </p:nvSpPr>
        <p:spPr>
          <a:xfrm>
            <a:off x="838200" y="505935"/>
            <a:ext cx="10515600" cy="1325563"/>
          </a:xfrm>
        </p:spPr>
        <p:txBody>
          <a:bodyPr/>
          <a:lstStyle/>
          <a:p>
            <a:r>
              <a:rPr lang="en-US" dirty="0"/>
              <a:t>Objectives of Simple Regression</a:t>
            </a:r>
            <a:endParaRPr lang="en-IN" dirty="0"/>
          </a:p>
        </p:txBody>
      </p:sp>
      <p:sp>
        <p:nvSpPr>
          <p:cNvPr id="3" name="Content Placeholder 2">
            <a:extLst>
              <a:ext uri="{FF2B5EF4-FFF2-40B4-BE49-F238E27FC236}">
                <a16:creationId xmlns:a16="http://schemas.microsoft.com/office/drawing/2014/main" id="{FB8D0B04-E054-E462-6183-74F8146DD177}"/>
              </a:ext>
            </a:extLst>
          </p:cNvPr>
          <p:cNvSpPr>
            <a:spLocks noGrp="1"/>
          </p:cNvSpPr>
          <p:nvPr>
            <p:ph idx="1"/>
          </p:nvPr>
        </p:nvSpPr>
        <p:spPr>
          <a:xfrm>
            <a:off x="679579" y="2325712"/>
            <a:ext cx="11067661" cy="4634925"/>
          </a:xfrm>
        </p:spPr>
        <p:txBody>
          <a:bodyPr>
            <a:normAutofit/>
          </a:bodyPr>
          <a:lstStyle/>
          <a:p>
            <a:pPr algn="just">
              <a:buFont typeface="Wingdings" panose="05000000000000000000" pitchFamily="2" charset="2"/>
              <a:buChar char="Ø"/>
            </a:pPr>
            <a:r>
              <a:rPr lang="en-US" sz="1600" b="1" dirty="0">
                <a:solidFill>
                  <a:schemeClr val="tx1"/>
                </a:solidFill>
              </a:rPr>
              <a:t>Quantify Relationship: It determines how changes in the independent variable affect the dependent variable.</a:t>
            </a:r>
          </a:p>
          <a:p>
            <a:pPr algn="just">
              <a:buFont typeface="Wingdings" panose="05000000000000000000" pitchFamily="2" charset="2"/>
              <a:buChar char="Ø"/>
            </a:pPr>
            <a:endParaRPr lang="en-US" sz="1600" b="1" dirty="0">
              <a:solidFill>
                <a:schemeClr val="tx1"/>
              </a:solidFill>
            </a:endParaRPr>
          </a:p>
          <a:p>
            <a:pPr algn="just">
              <a:buFont typeface="Wingdings" panose="05000000000000000000" pitchFamily="2" charset="2"/>
              <a:buChar char="Ø"/>
            </a:pPr>
            <a:r>
              <a:rPr lang="en-US" sz="1600" b="1" dirty="0">
                <a:solidFill>
                  <a:schemeClr val="tx1"/>
                </a:solidFill>
              </a:rPr>
              <a:t>Predictive Modeling: It helps to predict the values of the dependent variable based on the values of the independent variable.</a:t>
            </a:r>
          </a:p>
          <a:p>
            <a:pPr algn="just">
              <a:buFont typeface="Wingdings" panose="05000000000000000000" pitchFamily="2" charset="2"/>
              <a:buChar char="Ø"/>
            </a:pPr>
            <a:endParaRPr lang="en-US" sz="1600" b="1" dirty="0">
              <a:solidFill>
                <a:schemeClr val="tx1"/>
              </a:solidFill>
            </a:endParaRPr>
          </a:p>
          <a:p>
            <a:pPr algn="just">
              <a:buFont typeface="Wingdings" panose="05000000000000000000" pitchFamily="2" charset="2"/>
              <a:buChar char="Ø"/>
            </a:pPr>
            <a:r>
              <a:rPr lang="en-US" sz="1600" b="1" dirty="0">
                <a:solidFill>
                  <a:schemeClr val="tx1"/>
                </a:solidFill>
              </a:rPr>
              <a:t>Model Interpretation: It creates linear equation that represents this relationship mathematically.</a:t>
            </a:r>
          </a:p>
          <a:p>
            <a:pPr algn="just">
              <a:buFont typeface="Wingdings" panose="05000000000000000000" pitchFamily="2" charset="2"/>
              <a:buChar char="Ø"/>
            </a:pPr>
            <a:endParaRPr lang="en-US" sz="1600" b="1" dirty="0">
              <a:solidFill>
                <a:schemeClr val="tx1"/>
              </a:solidFill>
            </a:endParaRPr>
          </a:p>
          <a:p>
            <a:pPr algn="just">
              <a:buFont typeface="Wingdings" panose="05000000000000000000" pitchFamily="2" charset="2"/>
              <a:buChar char="Ø"/>
            </a:pPr>
            <a:r>
              <a:rPr lang="en-US" sz="1600" b="1" dirty="0">
                <a:solidFill>
                  <a:schemeClr val="tx1"/>
                </a:solidFill>
              </a:rPr>
              <a:t>Parameter Estimation: These objective includes estimating the parameters of the regression  equation, such as the slope and intercept, to minimize the errors between the observed and predicted values.</a:t>
            </a:r>
          </a:p>
          <a:p>
            <a:pPr algn="just">
              <a:buFont typeface="Wingdings" panose="05000000000000000000" pitchFamily="2" charset="2"/>
              <a:buChar char="Ø"/>
            </a:pPr>
            <a:endParaRPr lang="en-US" sz="1600" b="1" dirty="0">
              <a:solidFill>
                <a:schemeClr val="tx1"/>
              </a:solidFill>
            </a:endParaRPr>
          </a:p>
          <a:p>
            <a:pPr algn="just">
              <a:buFont typeface="Wingdings" panose="05000000000000000000" pitchFamily="2" charset="2"/>
              <a:buChar char="Ø"/>
            </a:pPr>
            <a:r>
              <a:rPr lang="en-US" sz="1600" b="1" dirty="0">
                <a:solidFill>
                  <a:schemeClr val="tx1"/>
                </a:solidFill>
              </a:rPr>
              <a:t>Assessing Verification: It ensure that regression analysis such as linearity, homoscedasticity and independence are met for reliable results.</a:t>
            </a:r>
            <a:endParaRPr lang="en-IN" sz="1600" b="1" dirty="0">
              <a:solidFill>
                <a:schemeClr val="tx1"/>
              </a:solidFill>
            </a:endParaRPr>
          </a:p>
        </p:txBody>
      </p:sp>
    </p:spTree>
    <p:extLst>
      <p:ext uri="{BB962C8B-B14F-4D97-AF65-F5344CB8AC3E}">
        <p14:creationId xmlns:p14="http://schemas.microsoft.com/office/powerpoint/2010/main" val="1175737816"/>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EB68FE6-B20E-1F1D-36EB-9996AC83CE7B}"/>
              </a:ext>
            </a:extLst>
          </p:cNvPr>
          <p:cNvSpPr>
            <a:spLocks noGrp="1"/>
          </p:cNvSpPr>
          <p:nvPr>
            <p:ph idx="1"/>
          </p:nvPr>
        </p:nvSpPr>
        <p:spPr>
          <a:xfrm>
            <a:off x="550144" y="2322636"/>
            <a:ext cx="11355717" cy="4535364"/>
          </a:xfrm>
        </p:spPr>
        <p:txBody>
          <a:bodyPr>
            <a:normAutofit lnSpcReduction="10000"/>
          </a:bodyPr>
          <a:lstStyle/>
          <a:p>
            <a:pPr algn="just">
              <a:buFont typeface="Wingdings" panose="05000000000000000000" pitchFamily="2" charset="2"/>
              <a:buChar char="Ø"/>
            </a:pPr>
            <a:r>
              <a:rPr lang="en-US" sz="1600" b="1" dirty="0">
                <a:solidFill>
                  <a:schemeClr val="tx1"/>
                </a:solidFill>
              </a:rPr>
              <a:t>Understanding Variability: It helps in understanding the variability in the dependent variable that can be explained by changes in the independent variable versus the variability that cannot be explained by the model.</a:t>
            </a:r>
          </a:p>
          <a:p>
            <a:pPr algn="just">
              <a:buFont typeface="Wingdings" panose="05000000000000000000" pitchFamily="2" charset="2"/>
              <a:buChar char="Ø"/>
            </a:pPr>
            <a:endParaRPr lang="en-US" sz="1600" b="1" dirty="0">
              <a:solidFill>
                <a:schemeClr val="tx1"/>
              </a:solidFill>
            </a:endParaRPr>
          </a:p>
          <a:p>
            <a:pPr algn="just">
              <a:buFont typeface="Wingdings" panose="05000000000000000000" pitchFamily="2" charset="2"/>
              <a:buChar char="Ø"/>
            </a:pPr>
            <a:r>
              <a:rPr lang="en-US" sz="1600" b="1" dirty="0">
                <a:solidFill>
                  <a:schemeClr val="tx1"/>
                </a:solidFill>
              </a:rPr>
              <a:t>Model Validation: It adequately represents the relationship between the variables and provides accurate predictions.</a:t>
            </a:r>
          </a:p>
          <a:p>
            <a:pPr algn="just">
              <a:buFont typeface="Wingdings" panose="05000000000000000000" pitchFamily="2" charset="2"/>
              <a:buChar char="Ø"/>
            </a:pPr>
            <a:endParaRPr lang="en-US" sz="1600" b="1" dirty="0">
              <a:solidFill>
                <a:schemeClr val="tx1"/>
              </a:solidFill>
            </a:endParaRPr>
          </a:p>
          <a:p>
            <a:pPr algn="just">
              <a:buFont typeface="Wingdings" panose="05000000000000000000" pitchFamily="2" charset="2"/>
              <a:buChar char="Ø"/>
            </a:pPr>
            <a:r>
              <a:rPr lang="en-US" sz="1600" b="1" dirty="0">
                <a:solidFill>
                  <a:schemeClr val="tx1"/>
                </a:solidFill>
              </a:rPr>
              <a:t>Identifying Outliers: Simple regression can help in identifying influential points that may have a disproportionate impact on the regression results.</a:t>
            </a:r>
          </a:p>
          <a:p>
            <a:pPr algn="just">
              <a:buFont typeface="Wingdings" panose="05000000000000000000" pitchFamily="2" charset="2"/>
              <a:buChar char="Ø"/>
            </a:pPr>
            <a:endParaRPr lang="en-US" sz="1600" b="1" dirty="0">
              <a:solidFill>
                <a:schemeClr val="tx1"/>
              </a:solidFill>
            </a:endParaRPr>
          </a:p>
          <a:p>
            <a:pPr algn="just">
              <a:buFont typeface="Wingdings" panose="05000000000000000000" pitchFamily="2" charset="2"/>
              <a:buChar char="Ø"/>
            </a:pPr>
            <a:r>
              <a:rPr lang="en-US" sz="1600" b="1" dirty="0">
                <a:solidFill>
                  <a:schemeClr val="tx1"/>
                </a:solidFill>
              </a:rPr>
              <a:t>Model Comparison: Comparing different regression models to determine which one best fits the data and provides the most accurate predictions.</a:t>
            </a:r>
          </a:p>
          <a:p>
            <a:pPr algn="just">
              <a:buFont typeface="Wingdings" panose="05000000000000000000" pitchFamily="2" charset="2"/>
              <a:buChar char="Ø"/>
            </a:pPr>
            <a:endParaRPr lang="en-US" sz="1600" b="1" dirty="0">
              <a:solidFill>
                <a:schemeClr val="tx1"/>
              </a:solidFill>
            </a:endParaRPr>
          </a:p>
          <a:p>
            <a:pPr algn="just">
              <a:buFont typeface="Wingdings" panose="05000000000000000000" pitchFamily="2" charset="2"/>
              <a:buChar char="Ø"/>
            </a:pPr>
            <a:r>
              <a:rPr lang="en-US" sz="1600" b="1" dirty="0">
                <a:solidFill>
                  <a:schemeClr val="tx1"/>
                </a:solidFill>
              </a:rPr>
              <a:t>Inference: Drawing conclusions about the population based on the sample data, such as making inferences about the relationship between the variables in the larger population</a:t>
            </a:r>
            <a:r>
              <a:rPr lang="en-US" b="1" dirty="0">
                <a:solidFill>
                  <a:schemeClr val="tx1"/>
                </a:solidFill>
              </a:rPr>
              <a:t>.</a:t>
            </a:r>
            <a:endParaRPr lang="en-IN" b="1" dirty="0">
              <a:solidFill>
                <a:schemeClr val="tx1"/>
              </a:solidFill>
            </a:endParaRPr>
          </a:p>
        </p:txBody>
      </p:sp>
    </p:spTree>
    <p:extLst>
      <p:ext uri="{BB962C8B-B14F-4D97-AF65-F5344CB8AC3E}">
        <p14:creationId xmlns:p14="http://schemas.microsoft.com/office/powerpoint/2010/main" val="387368507"/>
      </p:ext>
    </p:extLst>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id="{703C5C22-D2B4-F5FE-33B8-C8B7ABD8699B}"/>
              </a:ext>
            </a:extLst>
          </p:cNvPr>
          <p:cNvGraphicFramePr>
            <a:graphicFrameLocks noGrp="1"/>
          </p:cNvGraphicFramePr>
          <p:nvPr>
            <p:extLst>
              <p:ext uri="{D42A27DB-BD31-4B8C-83A1-F6EECF244321}">
                <p14:modId xmlns:p14="http://schemas.microsoft.com/office/powerpoint/2010/main" val="328884281"/>
              </p:ext>
            </p:extLst>
          </p:nvPr>
        </p:nvGraphicFramePr>
        <p:xfrm>
          <a:off x="545306" y="2428240"/>
          <a:ext cx="11101388" cy="525145"/>
        </p:xfrm>
        <a:graphic>
          <a:graphicData uri="http://schemas.openxmlformats.org/drawingml/2006/table">
            <a:tbl>
              <a:tblPr firstRow="1" bandRow="1">
                <a:tableStyleId>{6E25E649-3F16-4E02-A733-19D2CDBF48F0}</a:tableStyleId>
              </a:tblPr>
              <a:tblGrid>
                <a:gridCol w="5550694">
                  <a:extLst>
                    <a:ext uri="{9D8B030D-6E8A-4147-A177-3AD203B41FA5}">
                      <a16:colId xmlns:a16="http://schemas.microsoft.com/office/drawing/2014/main" val="2004958696"/>
                    </a:ext>
                  </a:extLst>
                </a:gridCol>
                <a:gridCol w="5550694">
                  <a:extLst>
                    <a:ext uri="{9D8B030D-6E8A-4147-A177-3AD203B41FA5}">
                      <a16:colId xmlns:a16="http://schemas.microsoft.com/office/drawing/2014/main" val="3468280159"/>
                    </a:ext>
                  </a:extLst>
                </a:gridCol>
              </a:tblGrid>
              <a:tr h="525145">
                <a:tc>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3811083"/>
                  </a:ext>
                </a:extLst>
              </a:tr>
            </a:tbl>
          </a:graphicData>
        </a:graphic>
      </p:graphicFrame>
      <p:graphicFrame>
        <p:nvGraphicFramePr>
          <p:cNvPr id="8" name="Table 7">
            <a:extLst>
              <a:ext uri="{FF2B5EF4-FFF2-40B4-BE49-F238E27FC236}">
                <a16:creationId xmlns:a16="http://schemas.microsoft.com/office/drawing/2014/main" id="{B80DB144-B16C-A934-B677-178ABD98D437}"/>
              </a:ext>
            </a:extLst>
          </p:cNvPr>
          <p:cNvGraphicFramePr>
            <a:graphicFrameLocks noGrp="1"/>
          </p:cNvGraphicFramePr>
          <p:nvPr>
            <p:extLst>
              <p:ext uri="{D42A27DB-BD31-4B8C-83A1-F6EECF244321}">
                <p14:modId xmlns:p14="http://schemas.microsoft.com/office/powerpoint/2010/main" val="1374254496"/>
              </p:ext>
            </p:extLst>
          </p:nvPr>
        </p:nvGraphicFramePr>
        <p:xfrm>
          <a:off x="545306" y="2942590"/>
          <a:ext cx="11101388" cy="3672363"/>
        </p:xfrm>
        <a:graphic>
          <a:graphicData uri="http://schemas.openxmlformats.org/drawingml/2006/table">
            <a:tbl>
              <a:tblPr firstRow="1" bandRow="1">
                <a:tableStyleId>{16D9F66E-5EB9-4882-86FB-DCBF35E3C3E4}</a:tableStyleId>
              </a:tblPr>
              <a:tblGrid>
                <a:gridCol w="5550694">
                  <a:extLst>
                    <a:ext uri="{9D8B030D-6E8A-4147-A177-3AD203B41FA5}">
                      <a16:colId xmlns:a16="http://schemas.microsoft.com/office/drawing/2014/main" val="2463502044"/>
                    </a:ext>
                  </a:extLst>
                </a:gridCol>
                <a:gridCol w="5550694">
                  <a:extLst>
                    <a:ext uri="{9D8B030D-6E8A-4147-A177-3AD203B41FA5}">
                      <a16:colId xmlns:a16="http://schemas.microsoft.com/office/drawing/2014/main" val="2140538372"/>
                    </a:ext>
                  </a:extLst>
                </a:gridCol>
              </a:tblGrid>
              <a:tr h="3672363">
                <a:tc>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23810939"/>
                  </a:ext>
                </a:extLst>
              </a:tr>
            </a:tbl>
          </a:graphicData>
        </a:graphic>
      </p:graphicFrame>
      <p:sp>
        <p:nvSpPr>
          <p:cNvPr id="2" name="Title 1">
            <a:extLst>
              <a:ext uri="{FF2B5EF4-FFF2-40B4-BE49-F238E27FC236}">
                <a16:creationId xmlns:a16="http://schemas.microsoft.com/office/drawing/2014/main" id="{66E12054-AFD2-39B5-593E-3607E37D3E02}"/>
              </a:ext>
            </a:extLst>
          </p:cNvPr>
          <p:cNvSpPr>
            <a:spLocks noGrp="1"/>
          </p:cNvSpPr>
          <p:nvPr>
            <p:ph type="title"/>
          </p:nvPr>
        </p:nvSpPr>
        <p:spPr>
          <a:xfrm>
            <a:off x="839788" y="531495"/>
            <a:ext cx="10515600" cy="1325563"/>
          </a:xfrm>
        </p:spPr>
        <p:txBody>
          <a:bodyPr/>
          <a:lstStyle/>
          <a:p>
            <a:r>
              <a:rPr lang="en-US" dirty="0"/>
              <a:t>Types of Simple Regression</a:t>
            </a:r>
            <a:endParaRPr lang="en-IN" dirty="0"/>
          </a:p>
        </p:txBody>
      </p:sp>
      <p:sp>
        <p:nvSpPr>
          <p:cNvPr id="4" name="Text Placeholder 3">
            <a:extLst>
              <a:ext uri="{FF2B5EF4-FFF2-40B4-BE49-F238E27FC236}">
                <a16:creationId xmlns:a16="http://schemas.microsoft.com/office/drawing/2014/main" id="{BF01FDE0-F985-2015-2782-9E8735E0027A}"/>
              </a:ext>
            </a:extLst>
          </p:cNvPr>
          <p:cNvSpPr>
            <a:spLocks noGrp="1"/>
          </p:cNvSpPr>
          <p:nvPr>
            <p:ph type="body" idx="1"/>
          </p:nvPr>
        </p:nvSpPr>
        <p:spPr>
          <a:xfrm>
            <a:off x="839788" y="2107883"/>
            <a:ext cx="5157787" cy="823912"/>
          </a:xfrm>
        </p:spPr>
        <p:txBody>
          <a:bodyPr/>
          <a:lstStyle/>
          <a:p>
            <a:r>
              <a:rPr lang="en-US" b="1" dirty="0">
                <a:solidFill>
                  <a:schemeClr val="tx1">
                    <a:lumMod val="95000"/>
                    <a:lumOff val="5000"/>
                  </a:schemeClr>
                </a:solidFill>
              </a:rPr>
              <a:t>Simple Linear Regression</a:t>
            </a:r>
            <a:endParaRPr lang="en-IN" b="1" dirty="0">
              <a:solidFill>
                <a:schemeClr val="tx1">
                  <a:lumMod val="95000"/>
                  <a:lumOff val="5000"/>
                </a:schemeClr>
              </a:solidFill>
            </a:endParaRPr>
          </a:p>
        </p:txBody>
      </p:sp>
      <p:sp>
        <p:nvSpPr>
          <p:cNvPr id="5" name="Content Placeholder 4">
            <a:extLst>
              <a:ext uri="{FF2B5EF4-FFF2-40B4-BE49-F238E27FC236}">
                <a16:creationId xmlns:a16="http://schemas.microsoft.com/office/drawing/2014/main" id="{54091D0B-8C39-E672-AC35-5774D9823B35}"/>
              </a:ext>
            </a:extLst>
          </p:cNvPr>
          <p:cNvSpPr>
            <a:spLocks noGrp="1"/>
          </p:cNvSpPr>
          <p:nvPr>
            <p:ph sz="half" idx="2"/>
          </p:nvPr>
        </p:nvSpPr>
        <p:spPr>
          <a:xfrm>
            <a:off x="739774" y="2931795"/>
            <a:ext cx="5157787" cy="3684588"/>
          </a:xfrm>
        </p:spPr>
        <p:txBody>
          <a:bodyPr>
            <a:normAutofit/>
          </a:bodyPr>
          <a:lstStyle/>
          <a:p>
            <a:pPr marL="0" indent="0" algn="just">
              <a:buNone/>
            </a:pPr>
            <a:r>
              <a:rPr lang="en-US" b="1" dirty="0">
                <a:solidFill>
                  <a:schemeClr val="tx1"/>
                </a:solidFill>
              </a:rPr>
              <a:t>In simple regression, the relationship between the independent variable (x) and the dependent variable (y) is assumed to be linear. </a:t>
            </a:r>
          </a:p>
          <a:p>
            <a:pPr marL="0" indent="0" algn="just">
              <a:buNone/>
            </a:pPr>
            <a:endParaRPr lang="en-US" b="1" dirty="0">
              <a:solidFill>
                <a:schemeClr val="tx1"/>
              </a:solidFill>
            </a:endParaRPr>
          </a:p>
          <a:p>
            <a:pPr marL="0" indent="0" algn="just">
              <a:buNone/>
            </a:pPr>
            <a:r>
              <a:rPr lang="en-US" b="1" dirty="0">
                <a:solidFill>
                  <a:schemeClr val="tx1"/>
                </a:solidFill>
              </a:rPr>
              <a:t>The relationship is represented by a straight line equation, i.e., y = mx + b</a:t>
            </a:r>
          </a:p>
          <a:p>
            <a:pPr marL="0" indent="0" algn="just">
              <a:buNone/>
            </a:pPr>
            <a:r>
              <a:rPr lang="en-US" b="1" dirty="0">
                <a:solidFill>
                  <a:schemeClr val="tx1"/>
                </a:solidFill>
              </a:rPr>
              <a:t>  m = slope of the line </a:t>
            </a:r>
          </a:p>
          <a:p>
            <a:pPr marL="0" indent="0" algn="just">
              <a:buNone/>
            </a:pPr>
            <a:r>
              <a:rPr lang="en-US" b="1" dirty="0">
                <a:solidFill>
                  <a:schemeClr val="tx1"/>
                </a:solidFill>
              </a:rPr>
              <a:t>  b is the y-intercept.</a:t>
            </a:r>
            <a:endParaRPr lang="en-IN" b="1" dirty="0">
              <a:solidFill>
                <a:schemeClr val="tx1"/>
              </a:solidFill>
            </a:endParaRPr>
          </a:p>
        </p:txBody>
      </p:sp>
      <p:sp>
        <p:nvSpPr>
          <p:cNvPr id="6" name="Text Placeholder 5">
            <a:extLst>
              <a:ext uri="{FF2B5EF4-FFF2-40B4-BE49-F238E27FC236}">
                <a16:creationId xmlns:a16="http://schemas.microsoft.com/office/drawing/2014/main" id="{A8A013E0-8F05-9A83-5609-5A3A38211DB9}"/>
              </a:ext>
            </a:extLst>
          </p:cNvPr>
          <p:cNvSpPr>
            <a:spLocks noGrp="1"/>
          </p:cNvSpPr>
          <p:nvPr>
            <p:ph type="body" sz="quarter" idx="3"/>
          </p:nvPr>
        </p:nvSpPr>
        <p:spPr>
          <a:xfrm>
            <a:off x="6375400" y="2097088"/>
            <a:ext cx="5183188" cy="823912"/>
          </a:xfrm>
        </p:spPr>
        <p:txBody>
          <a:bodyPr/>
          <a:lstStyle/>
          <a:p>
            <a:r>
              <a:rPr lang="en-US" b="1" dirty="0">
                <a:solidFill>
                  <a:schemeClr val="tx1">
                    <a:lumMod val="95000"/>
                    <a:lumOff val="5000"/>
                  </a:schemeClr>
                </a:solidFill>
              </a:rPr>
              <a:t>Simple Non Linear Regression</a:t>
            </a:r>
            <a:endParaRPr lang="en-IN" b="1" dirty="0">
              <a:solidFill>
                <a:schemeClr val="tx1">
                  <a:lumMod val="95000"/>
                  <a:lumOff val="5000"/>
                </a:schemeClr>
              </a:solidFill>
            </a:endParaRPr>
          </a:p>
        </p:txBody>
      </p:sp>
      <p:sp>
        <p:nvSpPr>
          <p:cNvPr id="7" name="Content Placeholder 6">
            <a:extLst>
              <a:ext uri="{FF2B5EF4-FFF2-40B4-BE49-F238E27FC236}">
                <a16:creationId xmlns:a16="http://schemas.microsoft.com/office/drawing/2014/main" id="{7A372DB4-7660-7CF3-1C1F-BEFB994FC4F8}"/>
              </a:ext>
            </a:extLst>
          </p:cNvPr>
          <p:cNvSpPr>
            <a:spLocks noGrp="1"/>
          </p:cNvSpPr>
          <p:nvPr>
            <p:ph sz="quarter" idx="4"/>
          </p:nvPr>
        </p:nvSpPr>
        <p:spPr>
          <a:xfrm>
            <a:off x="6375400" y="2931795"/>
            <a:ext cx="5183188" cy="4921885"/>
          </a:xfrm>
        </p:spPr>
        <p:txBody>
          <a:bodyPr>
            <a:normAutofit/>
          </a:bodyPr>
          <a:lstStyle/>
          <a:p>
            <a:pPr marL="0" indent="0" algn="just">
              <a:buNone/>
            </a:pPr>
            <a:r>
              <a:rPr lang="en-US" b="1" dirty="0">
                <a:solidFill>
                  <a:schemeClr val="tx1"/>
                </a:solidFill>
              </a:rPr>
              <a:t>These is a statistical method used to model the relationship between a dependent variables and one or more independent variables when the relationship is not linear. </a:t>
            </a:r>
          </a:p>
          <a:p>
            <a:pPr marL="0" indent="0" algn="just">
              <a:buNone/>
            </a:pPr>
            <a:endParaRPr lang="en-IN" b="1" dirty="0">
              <a:solidFill>
                <a:schemeClr val="tx1"/>
              </a:solidFill>
            </a:endParaRPr>
          </a:p>
          <a:p>
            <a:pPr marL="0" indent="0" algn="just">
              <a:buNone/>
            </a:pPr>
            <a:r>
              <a:rPr lang="en-IN" b="1" dirty="0">
                <a:solidFill>
                  <a:schemeClr val="tx1"/>
                </a:solidFill>
              </a:rPr>
              <a:t> It fits a curve or a more complex function to    the data.</a:t>
            </a:r>
            <a:endParaRPr lang="en-US" b="1" dirty="0">
              <a:solidFill>
                <a:schemeClr val="tx1"/>
              </a:solidFill>
            </a:endParaRPr>
          </a:p>
        </p:txBody>
      </p:sp>
    </p:spTree>
    <p:extLst>
      <p:ext uri="{BB962C8B-B14F-4D97-AF65-F5344CB8AC3E}">
        <p14:creationId xmlns:p14="http://schemas.microsoft.com/office/powerpoint/2010/main" val="392750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imple Linear Regression">
            <a:extLst>
              <a:ext uri="{FF2B5EF4-FFF2-40B4-BE49-F238E27FC236}">
                <a16:creationId xmlns:a16="http://schemas.microsoft.com/office/drawing/2014/main" id="{9FA105D4-AF51-9BF6-C526-D110153E15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6688" y="433388"/>
            <a:ext cx="5678798" cy="299561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Nonlinear regression - Wikipedia">
            <a:extLst>
              <a:ext uri="{FF2B5EF4-FFF2-40B4-BE49-F238E27FC236}">
                <a16:creationId xmlns:a16="http://schemas.microsoft.com/office/drawing/2014/main" id="{4FF70EF6-8206-5AD2-C3F0-3F7DF8C765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19825" y="2800634"/>
            <a:ext cx="5805487" cy="405736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7E490409-71D8-7B5D-960B-BB51D4E1BFD0}"/>
              </a:ext>
            </a:extLst>
          </p:cNvPr>
          <p:cNvSpPr txBox="1"/>
          <p:nvPr/>
        </p:nvSpPr>
        <p:spPr>
          <a:xfrm>
            <a:off x="7267575" y="1152525"/>
            <a:ext cx="4314825" cy="369332"/>
          </a:xfrm>
          <a:prstGeom prst="rect">
            <a:avLst/>
          </a:prstGeom>
          <a:noFill/>
        </p:spPr>
        <p:txBody>
          <a:bodyPr wrap="square" rtlCol="0">
            <a:spAutoFit/>
          </a:bodyPr>
          <a:lstStyle/>
          <a:p>
            <a:r>
              <a:rPr lang="en-US" dirty="0"/>
              <a:t> </a:t>
            </a:r>
            <a:r>
              <a:rPr lang="en-US" b="1" dirty="0"/>
              <a:t>Simple linear regression</a:t>
            </a:r>
            <a:endParaRPr lang="en-IN" b="1" dirty="0"/>
          </a:p>
        </p:txBody>
      </p:sp>
      <p:sp>
        <p:nvSpPr>
          <p:cNvPr id="4" name="TextBox 3">
            <a:extLst>
              <a:ext uri="{FF2B5EF4-FFF2-40B4-BE49-F238E27FC236}">
                <a16:creationId xmlns:a16="http://schemas.microsoft.com/office/drawing/2014/main" id="{F2E6F28F-D997-3E22-EC00-28BF0FBA533D}"/>
              </a:ext>
            </a:extLst>
          </p:cNvPr>
          <p:cNvSpPr txBox="1"/>
          <p:nvPr/>
        </p:nvSpPr>
        <p:spPr>
          <a:xfrm>
            <a:off x="848674" y="4568451"/>
            <a:ext cx="4314825" cy="369332"/>
          </a:xfrm>
          <a:prstGeom prst="rect">
            <a:avLst/>
          </a:prstGeom>
          <a:noFill/>
        </p:spPr>
        <p:txBody>
          <a:bodyPr wrap="square" rtlCol="0">
            <a:spAutoFit/>
          </a:bodyPr>
          <a:lstStyle/>
          <a:p>
            <a:r>
              <a:rPr lang="en-US" b="1" dirty="0"/>
              <a:t> Simple non linear regression</a:t>
            </a:r>
            <a:endParaRPr lang="en-IN" b="1" dirty="0"/>
          </a:p>
        </p:txBody>
      </p:sp>
      <p:sp>
        <p:nvSpPr>
          <p:cNvPr id="5" name="Arrow: Left 4">
            <a:extLst>
              <a:ext uri="{FF2B5EF4-FFF2-40B4-BE49-F238E27FC236}">
                <a16:creationId xmlns:a16="http://schemas.microsoft.com/office/drawing/2014/main" id="{4A3282B2-F7DB-8A16-CB04-0F68B1B7D7BD}"/>
              </a:ext>
            </a:extLst>
          </p:cNvPr>
          <p:cNvSpPr/>
          <p:nvPr/>
        </p:nvSpPr>
        <p:spPr>
          <a:xfrm>
            <a:off x="6219825" y="1208603"/>
            <a:ext cx="1028700" cy="257175"/>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Arrow: Left 5">
            <a:extLst>
              <a:ext uri="{FF2B5EF4-FFF2-40B4-BE49-F238E27FC236}">
                <a16:creationId xmlns:a16="http://schemas.microsoft.com/office/drawing/2014/main" id="{B17E3BCC-14C0-80F0-D813-41AAD40A14D0}"/>
              </a:ext>
            </a:extLst>
          </p:cNvPr>
          <p:cNvSpPr/>
          <p:nvPr/>
        </p:nvSpPr>
        <p:spPr>
          <a:xfrm>
            <a:off x="4489606" y="4624529"/>
            <a:ext cx="1028700" cy="257175"/>
          </a:xfrm>
          <a:prstGeom prst="leftArrow">
            <a:avLst/>
          </a:prstGeom>
          <a:scene3d>
            <a:camera prst="orthographicFront">
              <a:rot lat="0" lon="21000000" rev="10799999"/>
            </a:camera>
            <a:lightRig rig="threePt" dir="t"/>
          </a:scene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1499989914"/>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6E08877-49F6-49E3-8CE7-0C55B22F1275}"/>
              </a:ext>
            </a:extLst>
          </p:cNvPr>
          <p:cNvSpPr>
            <a:spLocks noGrp="1"/>
          </p:cNvSpPr>
          <p:nvPr>
            <p:ph type="ctrTitle"/>
          </p:nvPr>
        </p:nvSpPr>
        <p:spPr>
          <a:xfrm>
            <a:off x="537258" y="883539"/>
            <a:ext cx="11117484" cy="1732340"/>
          </a:xfrm>
        </p:spPr>
        <p:txBody>
          <a:bodyPr>
            <a:normAutofit fontScale="90000"/>
          </a:bodyPr>
          <a:lstStyle/>
          <a:p>
            <a:r>
              <a:rPr lang="en-US" sz="3600" dirty="0">
                <a:latin typeface="Calibri" panose="020F0502020204030204" pitchFamily="34" charset="0"/>
                <a:ea typeface="Calibri" panose="020F0502020204030204" pitchFamily="34" charset="0"/>
                <a:cs typeface="Calibri" panose="020F0502020204030204" pitchFamily="34" charset="0"/>
              </a:rPr>
              <a:t>Example: From the given data calculate regression equation taking     deviation of item from the mean of x and y axis  </a:t>
            </a:r>
            <a:endParaRPr lang="en-IN" sz="3600" dirty="0">
              <a:latin typeface="Calibri" panose="020F0502020204030204" pitchFamily="34" charset="0"/>
              <a:ea typeface="Calibri" panose="020F0502020204030204" pitchFamily="34" charset="0"/>
              <a:cs typeface="Calibri" panose="020F0502020204030204" pitchFamily="34" charset="0"/>
            </a:endParaRPr>
          </a:p>
        </p:txBody>
      </p:sp>
      <p:graphicFrame>
        <p:nvGraphicFramePr>
          <p:cNvPr id="9" name="Table 8">
            <a:extLst>
              <a:ext uri="{FF2B5EF4-FFF2-40B4-BE49-F238E27FC236}">
                <a16:creationId xmlns:a16="http://schemas.microsoft.com/office/drawing/2014/main" id="{6A3F9C84-248C-FC39-2D1D-E58AA9ADB07D}"/>
              </a:ext>
            </a:extLst>
          </p:cNvPr>
          <p:cNvGraphicFramePr>
            <a:graphicFrameLocks noGrp="1"/>
          </p:cNvGraphicFramePr>
          <p:nvPr>
            <p:extLst>
              <p:ext uri="{D42A27DB-BD31-4B8C-83A1-F6EECF244321}">
                <p14:modId xmlns:p14="http://schemas.microsoft.com/office/powerpoint/2010/main" val="513797617"/>
              </p:ext>
            </p:extLst>
          </p:nvPr>
        </p:nvGraphicFramePr>
        <p:xfrm>
          <a:off x="866140" y="3429000"/>
          <a:ext cx="10459720" cy="1211343"/>
        </p:xfrm>
        <a:graphic>
          <a:graphicData uri="http://schemas.openxmlformats.org/drawingml/2006/table">
            <a:tbl>
              <a:tblPr firstRow="1" bandRow="1">
                <a:tableStyleId>{35758FB7-9AC5-4552-8A53-C91805E547FA}</a:tableStyleId>
              </a:tblPr>
              <a:tblGrid>
                <a:gridCol w="1307465">
                  <a:extLst>
                    <a:ext uri="{9D8B030D-6E8A-4147-A177-3AD203B41FA5}">
                      <a16:colId xmlns:a16="http://schemas.microsoft.com/office/drawing/2014/main" val="1919204502"/>
                    </a:ext>
                  </a:extLst>
                </a:gridCol>
                <a:gridCol w="1307465">
                  <a:extLst>
                    <a:ext uri="{9D8B030D-6E8A-4147-A177-3AD203B41FA5}">
                      <a16:colId xmlns:a16="http://schemas.microsoft.com/office/drawing/2014/main" val="2471810223"/>
                    </a:ext>
                  </a:extLst>
                </a:gridCol>
                <a:gridCol w="1307465">
                  <a:extLst>
                    <a:ext uri="{9D8B030D-6E8A-4147-A177-3AD203B41FA5}">
                      <a16:colId xmlns:a16="http://schemas.microsoft.com/office/drawing/2014/main" val="3725800596"/>
                    </a:ext>
                  </a:extLst>
                </a:gridCol>
                <a:gridCol w="1307465">
                  <a:extLst>
                    <a:ext uri="{9D8B030D-6E8A-4147-A177-3AD203B41FA5}">
                      <a16:colId xmlns:a16="http://schemas.microsoft.com/office/drawing/2014/main" val="2330228681"/>
                    </a:ext>
                  </a:extLst>
                </a:gridCol>
                <a:gridCol w="1307465">
                  <a:extLst>
                    <a:ext uri="{9D8B030D-6E8A-4147-A177-3AD203B41FA5}">
                      <a16:colId xmlns:a16="http://schemas.microsoft.com/office/drawing/2014/main" val="2533938159"/>
                    </a:ext>
                  </a:extLst>
                </a:gridCol>
                <a:gridCol w="1307465">
                  <a:extLst>
                    <a:ext uri="{9D8B030D-6E8A-4147-A177-3AD203B41FA5}">
                      <a16:colId xmlns:a16="http://schemas.microsoft.com/office/drawing/2014/main" val="3952992679"/>
                    </a:ext>
                  </a:extLst>
                </a:gridCol>
                <a:gridCol w="1307465">
                  <a:extLst>
                    <a:ext uri="{9D8B030D-6E8A-4147-A177-3AD203B41FA5}">
                      <a16:colId xmlns:a16="http://schemas.microsoft.com/office/drawing/2014/main" val="1004289065"/>
                    </a:ext>
                  </a:extLst>
                </a:gridCol>
                <a:gridCol w="1307465">
                  <a:extLst>
                    <a:ext uri="{9D8B030D-6E8A-4147-A177-3AD203B41FA5}">
                      <a16:colId xmlns:a16="http://schemas.microsoft.com/office/drawing/2014/main" val="1172903997"/>
                    </a:ext>
                  </a:extLst>
                </a:gridCol>
              </a:tblGrid>
              <a:tr h="628890">
                <a:tc>
                  <a:txBody>
                    <a:bodyPr/>
                    <a:lstStyle/>
                    <a:p>
                      <a:r>
                        <a:rPr lang="en-IN" dirty="0"/>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N"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N"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N"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N"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N" dirty="0"/>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N"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N"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64670922"/>
                  </a:ext>
                </a:extLst>
              </a:tr>
              <a:tr h="582453">
                <a:tc>
                  <a:txBody>
                    <a:bodyPr/>
                    <a:lstStyle/>
                    <a:p>
                      <a:r>
                        <a:rPr lang="en-IN" dirty="0"/>
                        <a: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N" dirty="0"/>
                        <a:t>2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N"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N"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N"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N"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N"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N"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59574108"/>
                  </a:ext>
                </a:extLst>
              </a:tr>
            </a:tbl>
          </a:graphicData>
        </a:graphic>
      </p:graphicFrame>
    </p:spTree>
    <p:extLst>
      <p:ext uri="{BB962C8B-B14F-4D97-AF65-F5344CB8AC3E}">
        <p14:creationId xmlns:p14="http://schemas.microsoft.com/office/powerpoint/2010/main" val="4231981616"/>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D4710160-EB34-8180-69E4-9E5786E5B086}"/>
              </a:ext>
            </a:extLst>
          </p:cNvPr>
          <p:cNvGraphicFramePr>
            <a:graphicFrameLocks noGrp="1"/>
          </p:cNvGraphicFramePr>
          <p:nvPr>
            <p:extLst>
              <p:ext uri="{D42A27DB-BD31-4B8C-83A1-F6EECF244321}">
                <p14:modId xmlns:p14="http://schemas.microsoft.com/office/powerpoint/2010/main" val="1271382963"/>
              </p:ext>
            </p:extLst>
          </p:nvPr>
        </p:nvGraphicFramePr>
        <p:xfrm>
          <a:off x="793984" y="2564720"/>
          <a:ext cx="11008358" cy="3291840"/>
        </p:xfrm>
        <a:graphic>
          <a:graphicData uri="http://schemas.openxmlformats.org/drawingml/2006/table">
            <a:tbl>
              <a:tblPr firstRow="1" bandRow="1">
                <a:tableStyleId>{5940675A-B579-460E-94D1-54222C63F5DA}</a:tableStyleId>
              </a:tblPr>
              <a:tblGrid>
                <a:gridCol w="1568270">
                  <a:extLst>
                    <a:ext uri="{9D8B030D-6E8A-4147-A177-3AD203B41FA5}">
                      <a16:colId xmlns:a16="http://schemas.microsoft.com/office/drawing/2014/main" val="132646984"/>
                    </a:ext>
                  </a:extLst>
                </a:gridCol>
                <a:gridCol w="1573348">
                  <a:extLst>
                    <a:ext uri="{9D8B030D-6E8A-4147-A177-3AD203B41FA5}">
                      <a16:colId xmlns:a16="http://schemas.microsoft.com/office/drawing/2014/main" val="4107993438"/>
                    </a:ext>
                  </a:extLst>
                </a:gridCol>
                <a:gridCol w="1573348">
                  <a:extLst>
                    <a:ext uri="{9D8B030D-6E8A-4147-A177-3AD203B41FA5}">
                      <a16:colId xmlns:a16="http://schemas.microsoft.com/office/drawing/2014/main" val="3839902064"/>
                    </a:ext>
                  </a:extLst>
                </a:gridCol>
                <a:gridCol w="1573348">
                  <a:extLst>
                    <a:ext uri="{9D8B030D-6E8A-4147-A177-3AD203B41FA5}">
                      <a16:colId xmlns:a16="http://schemas.microsoft.com/office/drawing/2014/main" val="508548536"/>
                    </a:ext>
                  </a:extLst>
                </a:gridCol>
                <a:gridCol w="1573348">
                  <a:extLst>
                    <a:ext uri="{9D8B030D-6E8A-4147-A177-3AD203B41FA5}">
                      <a16:colId xmlns:a16="http://schemas.microsoft.com/office/drawing/2014/main" val="340916995"/>
                    </a:ext>
                  </a:extLst>
                </a:gridCol>
                <a:gridCol w="1573348">
                  <a:extLst>
                    <a:ext uri="{9D8B030D-6E8A-4147-A177-3AD203B41FA5}">
                      <a16:colId xmlns:a16="http://schemas.microsoft.com/office/drawing/2014/main" val="2192434837"/>
                    </a:ext>
                  </a:extLst>
                </a:gridCol>
                <a:gridCol w="1573348">
                  <a:extLst>
                    <a:ext uri="{9D8B030D-6E8A-4147-A177-3AD203B41FA5}">
                      <a16:colId xmlns:a16="http://schemas.microsoft.com/office/drawing/2014/main" val="2211863446"/>
                    </a:ext>
                  </a:extLst>
                </a:gridCol>
              </a:tblGrid>
              <a:tr h="311858">
                <a:tc>
                  <a:txBody>
                    <a:bodyPr/>
                    <a:lstStyle/>
                    <a:p>
                      <a:pPr algn="ctr"/>
                      <a:r>
                        <a:rPr lang="en-IN" dirty="0">
                          <a:ln>
                            <a:solidFill>
                              <a:schemeClr val="tx1"/>
                            </a:solidFill>
                          </a:ln>
                          <a:solidFill>
                            <a:schemeClr val="tx1"/>
                          </a:solidFill>
                        </a:rPr>
                        <a:t>X</a:t>
                      </a:r>
                    </a:p>
                  </a:txBody>
                  <a:tcPr/>
                </a:tc>
                <a:tc>
                  <a:txBody>
                    <a:bodyPr/>
                    <a:lstStyle/>
                    <a:p>
                      <a:pPr algn="ctr"/>
                      <a:r>
                        <a:rPr lang="en-IN" dirty="0">
                          <a:ln>
                            <a:solidFill>
                              <a:schemeClr val="tx1"/>
                            </a:solidFill>
                          </a:ln>
                          <a:solidFill>
                            <a:schemeClr val="tx1"/>
                          </a:solidFill>
                        </a:rPr>
                        <a:t>Y</a:t>
                      </a:r>
                    </a:p>
                  </a:txBody>
                  <a:tcPr/>
                </a:tc>
                <a:tc>
                  <a:txBody>
                    <a:bodyPr/>
                    <a:lstStyle/>
                    <a:p>
                      <a:pPr algn="ctr"/>
                      <a:r>
                        <a:rPr lang="en-IN" dirty="0">
                          <a:ln>
                            <a:solidFill>
                              <a:schemeClr val="tx1"/>
                            </a:solidFill>
                          </a:ln>
                          <a:solidFill>
                            <a:schemeClr val="tx1"/>
                          </a:solidFill>
                        </a:rPr>
                        <a:t>X=X-X</a:t>
                      </a:r>
                    </a:p>
                  </a:txBody>
                  <a:tcPr/>
                </a:tc>
                <a:tc>
                  <a:txBody>
                    <a:bodyPr/>
                    <a:lstStyle/>
                    <a:p>
                      <a:pPr algn="ctr"/>
                      <a:r>
                        <a:rPr lang="en-IN" dirty="0">
                          <a:ln>
                            <a:solidFill>
                              <a:schemeClr val="tx1"/>
                            </a:solidFill>
                          </a:ln>
                          <a:solidFill>
                            <a:schemeClr val="tx1"/>
                          </a:solidFill>
                        </a:rPr>
                        <a:t>Y=Y-Y</a:t>
                      </a:r>
                    </a:p>
                  </a:txBody>
                  <a:tcPr/>
                </a:tc>
                <a:tc>
                  <a:txBody>
                    <a:bodyPr/>
                    <a:lstStyle/>
                    <a:p>
                      <a:pPr algn="ctr"/>
                      <a:r>
                        <a:rPr lang="en-IN" dirty="0">
                          <a:ln>
                            <a:solidFill>
                              <a:schemeClr val="tx1"/>
                            </a:solidFill>
                          </a:ln>
                          <a:solidFill>
                            <a:schemeClr val="tx1"/>
                          </a:solidFill>
                        </a:rPr>
                        <a:t>X</a:t>
                      </a:r>
                      <a:r>
                        <a:rPr lang="en-IN" baseline="30000" dirty="0">
                          <a:ln>
                            <a:solidFill>
                              <a:schemeClr val="tx1"/>
                            </a:solidFill>
                          </a:ln>
                          <a:solidFill>
                            <a:schemeClr val="tx1"/>
                          </a:solidFill>
                        </a:rPr>
                        <a:t>2</a:t>
                      </a:r>
                      <a:endParaRPr lang="en-IN" dirty="0">
                        <a:ln>
                          <a:solidFill>
                            <a:schemeClr val="tx1"/>
                          </a:solidFill>
                        </a:ln>
                        <a:solidFill>
                          <a:schemeClr val="tx1"/>
                        </a:solidFill>
                      </a:endParaRPr>
                    </a:p>
                  </a:txBody>
                  <a:tcPr/>
                </a:tc>
                <a:tc>
                  <a:txBody>
                    <a:bodyPr/>
                    <a:lstStyle/>
                    <a:p>
                      <a:pPr algn="ctr"/>
                      <a:r>
                        <a:rPr lang="en-IN" dirty="0">
                          <a:ln>
                            <a:solidFill>
                              <a:schemeClr val="tx1"/>
                            </a:solidFill>
                          </a:ln>
                          <a:solidFill>
                            <a:schemeClr val="tx1"/>
                          </a:solidFill>
                        </a:rPr>
                        <a:t>Y</a:t>
                      </a:r>
                      <a:r>
                        <a:rPr lang="en-IN" baseline="30000" dirty="0">
                          <a:ln>
                            <a:solidFill>
                              <a:schemeClr val="tx1"/>
                            </a:solidFill>
                          </a:ln>
                          <a:solidFill>
                            <a:schemeClr val="tx1"/>
                          </a:solidFill>
                        </a:rPr>
                        <a:t>2</a:t>
                      </a:r>
                      <a:endParaRPr lang="en-IN" dirty="0">
                        <a:ln>
                          <a:solidFill>
                            <a:schemeClr val="tx1"/>
                          </a:solidFill>
                        </a:ln>
                        <a:solidFill>
                          <a:schemeClr val="tx1"/>
                        </a:solidFill>
                      </a:endParaRPr>
                    </a:p>
                  </a:txBody>
                  <a:tcPr/>
                </a:tc>
                <a:tc>
                  <a:txBody>
                    <a:bodyPr/>
                    <a:lstStyle/>
                    <a:p>
                      <a:pPr algn="ctr"/>
                      <a:r>
                        <a:rPr lang="en-IN" dirty="0">
                          <a:ln>
                            <a:solidFill>
                              <a:schemeClr val="tx1"/>
                            </a:solidFill>
                          </a:ln>
                          <a:solidFill>
                            <a:schemeClr val="tx1"/>
                          </a:solidFill>
                        </a:rPr>
                        <a:t>X.Y</a:t>
                      </a:r>
                    </a:p>
                  </a:txBody>
                  <a:tcPr/>
                </a:tc>
                <a:extLst>
                  <a:ext uri="{0D108BD9-81ED-4DB2-BD59-A6C34878D82A}">
                    <a16:rowId xmlns:a16="http://schemas.microsoft.com/office/drawing/2014/main" val="2863393047"/>
                  </a:ext>
                </a:extLst>
              </a:tr>
              <a:tr h="329636">
                <a:tc>
                  <a:txBody>
                    <a:bodyPr/>
                    <a:lstStyle/>
                    <a:p>
                      <a:pPr algn="ctr"/>
                      <a:r>
                        <a:rPr lang="en-IN" dirty="0">
                          <a:ln>
                            <a:solidFill>
                              <a:schemeClr val="tx1"/>
                            </a:solidFill>
                          </a:ln>
                          <a:solidFill>
                            <a:schemeClr val="tx1"/>
                          </a:solidFill>
                        </a:rPr>
                        <a:t>1</a:t>
                      </a:r>
                    </a:p>
                  </a:txBody>
                  <a:tcPr/>
                </a:tc>
                <a:tc>
                  <a:txBody>
                    <a:bodyPr/>
                    <a:lstStyle/>
                    <a:p>
                      <a:pPr algn="ctr"/>
                      <a:r>
                        <a:rPr lang="en-IN" dirty="0">
                          <a:ln>
                            <a:solidFill>
                              <a:schemeClr val="tx1"/>
                            </a:solidFill>
                          </a:ln>
                          <a:solidFill>
                            <a:schemeClr val="tx1"/>
                          </a:solidFill>
                        </a:rPr>
                        <a:t>2</a:t>
                      </a:r>
                    </a:p>
                  </a:txBody>
                  <a:tcPr/>
                </a:tc>
                <a:tc>
                  <a:txBody>
                    <a:bodyPr/>
                    <a:lstStyle/>
                    <a:p>
                      <a:pPr algn="ctr"/>
                      <a:r>
                        <a:rPr lang="en-IN" dirty="0">
                          <a:ln>
                            <a:solidFill>
                              <a:schemeClr val="tx1"/>
                            </a:solidFill>
                          </a:ln>
                          <a:solidFill>
                            <a:schemeClr val="tx1"/>
                          </a:solidFill>
                        </a:rPr>
                        <a:t>-4</a:t>
                      </a:r>
                    </a:p>
                  </a:txBody>
                  <a:tcPr/>
                </a:tc>
                <a:tc>
                  <a:txBody>
                    <a:bodyPr/>
                    <a:lstStyle/>
                    <a:p>
                      <a:pPr algn="ctr"/>
                      <a:r>
                        <a:rPr lang="en-IN" dirty="0">
                          <a:ln>
                            <a:solidFill>
                              <a:schemeClr val="tx1"/>
                            </a:solidFill>
                          </a:ln>
                          <a:solidFill>
                            <a:schemeClr val="tx1"/>
                          </a:solidFill>
                        </a:rPr>
                        <a:t>-2</a:t>
                      </a:r>
                    </a:p>
                  </a:txBody>
                  <a:tcPr/>
                </a:tc>
                <a:tc>
                  <a:txBody>
                    <a:bodyPr/>
                    <a:lstStyle/>
                    <a:p>
                      <a:pPr algn="ctr"/>
                      <a:r>
                        <a:rPr lang="en-IN" dirty="0">
                          <a:ln>
                            <a:solidFill>
                              <a:schemeClr val="tx1"/>
                            </a:solidFill>
                          </a:ln>
                          <a:solidFill>
                            <a:schemeClr val="tx1"/>
                          </a:solidFill>
                        </a:rPr>
                        <a:t>16</a:t>
                      </a:r>
                    </a:p>
                  </a:txBody>
                  <a:tcPr/>
                </a:tc>
                <a:tc>
                  <a:txBody>
                    <a:bodyPr/>
                    <a:lstStyle/>
                    <a:p>
                      <a:pPr algn="ctr"/>
                      <a:r>
                        <a:rPr lang="en-IN" dirty="0">
                          <a:ln>
                            <a:solidFill>
                              <a:schemeClr val="tx1"/>
                            </a:solidFill>
                          </a:ln>
                          <a:solidFill>
                            <a:schemeClr val="tx1"/>
                          </a:solidFill>
                        </a:rPr>
                        <a:t>4</a:t>
                      </a:r>
                    </a:p>
                  </a:txBody>
                  <a:tcPr/>
                </a:tc>
                <a:tc>
                  <a:txBody>
                    <a:bodyPr/>
                    <a:lstStyle/>
                    <a:p>
                      <a:pPr algn="ctr"/>
                      <a:r>
                        <a:rPr lang="en-IN" dirty="0">
                          <a:ln>
                            <a:solidFill>
                              <a:schemeClr val="tx1"/>
                            </a:solidFill>
                          </a:ln>
                          <a:solidFill>
                            <a:schemeClr val="tx1"/>
                          </a:solidFill>
                        </a:rPr>
                        <a:t>8</a:t>
                      </a:r>
                    </a:p>
                  </a:txBody>
                  <a:tcPr/>
                </a:tc>
                <a:extLst>
                  <a:ext uri="{0D108BD9-81ED-4DB2-BD59-A6C34878D82A}">
                    <a16:rowId xmlns:a16="http://schemas.microsoft.com/office/drawing/2014/main" val="2132689337"/>
                  </a:ext>
                </a:extLst>
              </a:tr>
              <a:tr h="329636">
                <a:tc>
                  <a:txBody>
                    <a:bodyPr/>
                    <a:lstStyle/>
                    <a:p>
                      <a:pPr algn="ctr"/>
                      <a:r>
                        <a:rPr lang="en-IN" dirty="0">
                          <a:ln>
                            <a:solidFill>
                              <a:schemeClr val="tx1"/>
                            </a:solidFill>
                          </a:ln>
                          <a:solidFill>
                            <a:schemeClr val="tx1"/>
                          </a:solidFill>
                        </a:rPr>
                        <a:t>3</a:t>
                      </a:r>
                    </a:p>
                  </a:txBody>
                  <a:tcPr/>
                </a:tc>
                <a:tc>
                  <a:txBody>
                    <a:bodyPr/>
                    <a:lstStyle/>
                    <a:p>
                      <a:pPr algn="ctr"/>
                      <a:r>
                        <a:rPr lang="en-IN" dirty="0">
                          <a:ln>
                            <a:solidFill>
                              <a:schemeClr val="tx1"/>
                            </a:solidFill>
                          </a:ln>
                          <a:solidFill>
                            <a:schemeClr val="tx1"/>
                          </a:solidFill>
                        </a:rPr>
                        <a:t>4</a:t>
                      </a:r>
                    </a:p>
                  </a:txBody>
                  <a:tcPr/>
                </a:tc>
                <a:tc>
                  <a:txBody>
                    <a:bodyPr/>
                    <a:lstStyle/>
                    <a:p>
                      <a:pPr algn="ctr"/>
                      <a:r>
                        <a:rPr lang="en-IN" dirty="0">
                          <a:ln>
                            <a:solidFill>
                              <a:schemeClr val="tx1"/>
                            </a:solidFill>
                          </a:ln>
                          <a:solidFill>
                            <a:schemeClr val="tx1"/>
                          </a:solidFill>
                        </a:rPr>
                        <a:t>-2</a:t>
                      </a:r>
                    </a:p>
                  </a:txBody>
                  <a:tcPr/>
                </a:tc>
                <a:tc>
                  <a:txBody>
                    <a:bodyPr/>
                    <a:lstStyle/>
                    <a:p>
                      <a:pPr algn="ctr"/>
                      <a:r>
                        <a:rPr lang="en-IN" dirty="0">
                          <a:ln>
                            <a:solidFill>
                              <a:schemeClr val="tx1"/>
                            </a:solidFill>
                          </a:ln>
                          <a:solidFill>
                            <a:schemeClr val="tx1"/>
                          </a:solidFill>
                        </a:rPr>
                        <a:t>0</a:t>
                      </a:r>
                    </a:p>
                  </a:txBody>
                  <a:tcPr/>
                </a:tc>
                <a:tc>
                  <a:txBody>
                    <a:bodyPr/>
                    <a:lstStyle/>
                    <a:p>
                      <a:pPr algn="ctr"/>
                      <a:r>
                        <a:rPr lang="en-IN" dirty="0">
                          <a:ln>
                            <a:solidFill>
                              <a:schemeClr val="tx1"/>
                            </a:solidFill>
                          </a:ln>
                          <a:solidFill>
                            <a:schemeClr val="tx1"/>
                          </a:solidFill>
                        </a:rPr>
                        <a:t>4</a:t>
                      </a:r>
                    </a:p>
                  </a:txBody>
                  <a:tcPr/>
                </a:tc>
                <a:tc>
                  <a:txBody>
                    <a:bodyPr/>
                    <a:lstStyle/>
                    <a:p>
                      <a:pPr algn="ctr"/>
                      <a:r>
                        <a:rPr lang="en-IN" dirty="0">
                          <a:ln>
                            <a:solidFill>
                              <a:schemeClr val="tx1"/>
                            </a:solidFill>
                          </a:ln>
                          <a:solidFill>
                            <a:schemeClr val="tx1"/>
                          </a:solidFill>
                        </a:rPr>
                        <a:t>0</a:t>
                      </a:r>
                    </a:p>
                  </a:txBody>
                  <a:tcPr/>
                </a:tc>
                <a:tc>
                  <a:txBody>
                    <a:bodyPr/>
                    <a:lstStyle/>
                    <a:p>
                      <a:pPr algn="ctr"/>
                      <a:r>
                        <a:rPr lang="en-IN" dirty="0">
                          <a:ln>
                            <a:solidFill>
                              <a:schemeClr val="tx1"/>
                            </a:solidFill>
                          </a:ln>
                          <a:solidFill>
                            <a:schemeClr val="tx1"/>
                          </a:solidFill>
                        </a:rPr>
                        <a:t>0</a:t>
                      </a:r>
                    </a:p>
                  </a:txBody>
                  <a:tcPr/>
                </a:tc>
                <a:extLst>
                  <a:ext uri="{0D108BD9-81ED-4DB2-BD59-A6C34878D82A}">
                    <a16:rowId xmlns:a16="http://schemas.microsoft.com/office/drawing/2014/main" val="1207851562"/>
                  </a:ext>
                </a:extLst>
              </a:tr>
              <a:tr h="329636">
                <a:tc>
                  <a:txBody>
                    <a:bodyPr/>
                    <a:lstStyle/>
                    <a:p>
                      <a:pPr algn="ctr"/>
                      <a:r>
                        <a:rPr lang="en-IN" dirty="0">
                          <a:ln>
                            <a:solidFill>
                              <a:schemeClr val="tx1"/>
                            </a:solidFill>
                          </a:ln>
                          <a:solidFill>
                            <a:schemeClr val="tx1"/>
                          </a:solidFill>
                        </a:rPr>
                        <a:t>5</a:t>
                      </a:r>
                    </a:p>
                  </a:txBody>
                  <a:tcPr/>
                </a:tc>
                <a:tc>
                  <a:txBody>
                    <a:bodyPr/>
                    <a:lstStyle/>
                    <a:p>
                      <a:pPr algn="ctr"/>
                      <a:r>
                        <a:rPr lang="en-IN" dirty="0">
                          <a:ln>
                            <a:solidFill>
                              <a:schemeClr val="tx1"/>
                            </a:solidFill>
                          </a:ln>
                          <a:solidFill>
                            <a:schemeClr val="tx1"/>
                          </a:solidFill>
                        </a:rPr>
                        <a:t>3</a:t>
                      </a:r>
                    </a:p>
                  </a:txBody>
                  <a:tcPr/>
                </a:tc>
                <a:tc>
                  <a:txBody>
                    <a:bodyPr/>
                    <a:lstStyle/>
                    <a:p>
                      <a:pPr algn="ctr"/>
                      <a:r>
                        <a:rPr lang="en-IN" dirty="0">
                          <a:ln>
                            <a:solidFill>
                              <a:schemeClr val="tx1"/>
                            </a:solidFill>
                          </a:ln>
                          <a:solidFill>
                            <a:schemeClr val="tx1"/>
                          </a:solidFill>
                        </a:rPr>
                        <a:t>0</a:t>
                      </a:r>
                    </a:p>
                  </a:txBody>
                  <a:tcPr/>
                </a:tc>
                <a:tc>
                  <a:txBody>
                    <a:bodyPr/>
                    <a:lstStyle/>
                    <a:p>
                      <a:pPr algn="ctr"/>
                      <a:r>
                        <a:rPr lang="en-IN" dirty="0">
                          <a:ln>
                            <a:solidFill>
                              <a:schemeClr val="tx1"/>
                            </a:solidFill>
                          </a:ln>
                          <a:solidFill>
                            <a:schemeClr val="tx1"/>
                          </a:solidFill>
                        </a:rPr>
                        <a:t>-1</a:t>
                      </a:r>
                    </a:p>
                  </a:txBody>
                  <a:tcPr/>
                </a:tc>
                <a:tc>
                  <a:txBody>
                    <a:bodyPr/>
                    <a:lstStyle/>
                    <a:p>
                      <a:pPr algn="ctr"/>
                      <a:r>
                        <a:rPr lang="en-IN" dirty="0">
                          <a:ln>
                            <a:solidFill>
                              <a:schemeClr val="tx1"/>
                            </a:solidFill>
                          </a:ln>
                          <a:solidFill>
                            <a:schemeClr val="tx1"/>
                          </a:solidFill>
                        </a:rPr>
                        <a:t>0</a:t>
                      </a:r>
                    </a:p>
                  </a:txBody>
                  <a:tcPr/>
                </a:tc>
                <a:tc>
                  <a:txBody>
                    <a:bodyPr/>
                    <a:lstStyle/>
                    <a:p>
                      <a:pPr algn="ctr"/>
                      <a:r>
                        <a:rPr lang="en-IN" dirty="0">
                          <a:ln>
                            <a:solidFill>
                              <a:schemeClr val="tx1"/>
                            </a:solidFill>
                          </a:ln>
                          <a:solidFill>
                            <a:schemeClr val="tx1"/>
                          </a:solidFill>
                        </a:rPr>
                        <a:t>1</a:t>
                      </a:r>
                    </a:p>
                  </a:txBody>
                  <a:tcPr/>
                </a:tc>
                <a:tc>
                  <a:txBody>
                    <a:bodyPr/>
                    <a:lstStyle/>
                    <a:p>
                      <a:pPr algn="ctr"/>
                      <a:r>
                        <a:rPr lang="en-IN" dirty="0">
                          <a:ln>
                            <a:solidFill>
                              <a:schemeClr val="tx1"/>
                            </a:solidFill>
                          </a:ln>
                          <a:solidFill>
                            <a:schemeClr val="tx1"/>
                          </a:solidFill>
                        </a:rPr>
                        <a:t>0</a:t>
                      </a:r>
                    </a:p>
                  </a:txBody>
                  <a:tcPr/>
                </a:tc>
                <a:extLst>
                  <a:ext uri="{0D108BD9-81ED-4DB2-BD59-A6C34878D82A}">
                    <a16:rowId xmlns:a16="http://schemas.microsoft.com/office/drawing/2014/main" val="3139048651"/>
                  </a:ext>
                </a:extLst>
              </a:tr>
              <a:tr h="277708">
                <a:tc>
                  <a:txBody>
                    <a:bodyPr/>
                    <a:lstStyle/>
                    <a:p>
                      <a:pPr algn="ctr"/>
                      <a:r>
                        <a:rPr lang="en-IN" dirty="0">
                          <a:ln>
                            <a:solidFill>
                              <a:schemeClr val="tx1"/>
                            </a:solidFill>
                          </a:ln>
                          <a:solidFill>
                            <a:schemeClr val="tx1"/>
                          </a:solidFill>
                        </a:rPr>
                        <a:t>7</a:t>
                      </a:r>
                    </a:p>
                  </a:txBody>
                  <a:tcPr/>
                </a:tc>
                <a:tc>
                  <a:txBody>
                    <a:bodyPr/>
                    <a:lstStyle/>
                    <a:p>
                      <a:pPr algn="ctr"/>
                      <a:r>
                        <a:rPr lang="en-IN" dirty="0">
                          <a:ln>
                            <a:solidFill>
                              <a:schemeClr val="tx1"/>
                            </a:solidFill>
                          </a:ln>
                          <a:solidFill>
                            <a:schemeClr val="tx1"/>
                          </a:solidFill>
                        </a:rPr>
                        <a:t>7</a:t>
                      </a:r>
                    </a:p>
                  </a:txBody>
                  <a:tcPr/>
                </a:tc>
                <a:tc>
                  <a:txBody>
                    <a:bodyPr/>
                    <a:lstStyle/>
                    <a:p>
                      <a:pPr algn="ctr"/>
                      <a:r>
                        <a:rPr lang="en-IN" dirty="0">
                          <a:ln>
                            <a:solidFill>
                              <a:schemeClr val="tx1"/>
                            </a:solidFill>
                          </a:ln>
                          <a:solidFill>
                            <a:schemeClr val="tx1"/>
                          </a:solidFill>
                        </a:rPr>
                        <a:t>2</a:t>
                      </a:r>
                    </a:p>
                  </a:txBody>
                  <a:tcPr/>
                </a:tc>
                <a:tc>
                  <a:txBody>
                    <a:bodyPr/>
                    <a:lstStyle/>
                    <a:p>
                      <a:pPr algn="ctr"/>
                      <a:r>
                        <a:rPr lang="en-IN" dirty="0">
                          <a:ln>
                            <a:solidFill>
                              <a:schemeClr val="tx1"/>
                            </a:solidFill>
                          </a:ln>
                          <a:solidFill>
                            <a:schemeClr val="tx1"/>
                          </a:solidFill>
                        </a:rPr>
                        <a:t>3</a:t>
                      </a:r>
                    </a:p>
                  </a:txBody>
                  <a:tcPr/>
                </a:tc>
                <a:tc>
                  <a:txBody>
                    <a:bodyPr/>
                    <a:lstStyle/>
                    <a:p>
                      <a:pPr algn="ctr"/>
                      <a:r>
                        <a:rPr lang="en-IN" dirty="0">
                          <a:ln>
                            <a:solidFill>
                              <a:schemeClr val="tx1"/>
                            </a:solidFill>
                          </a:ln>
                          <a:solidFill>
                            <a:schemeClr val="tx1"/>
                          </a:solidFill>
                        </a:rPr>
                        <a:t>4</a:t>
                      </a:r>
                    </a:p>
                  </a:txBody>
                  <a:tcPr/>
                </a:tc>
                <a:tc>
                  <a:txBody>
                    <a:bodyPr/>
                    <a:lstStyle/>
                    <a:p>
                      <a:pPr algn="ctr"/>
                      <a:r>
                        <a:rPr lang="en-IN" dirty="0">
                          <a:ln>
                            <a:solidFill>
                              <a:schemeClr val="tx1"/>
                            </a:solidFill>
                          </a:ln>
                          <a:solidFill>
                            <a:schemeClr val="tx1"/>
                          </a:solidFill>
                        </a:rPr>
                        <a:t>9</a:t>
                      </a:r>
                    </a:p>
                  </a:txBody>
                  <a:tcPr/>
                </a:tc>
                <a:tc>
                  <a:txBody>
                    <a:bodyPr/>
                    <a:lstStyle/>
                    <a:p>
                      <a:pPr algn="ctr"/>
                      <a:r>
                        <a:rPr lang="en-IN" dirty="0">
                          <a:ln>
                            <a:solidFill>
                              <a:schemeClr val="tx1"/>
                            </a:solidFill>
                          </a:ln>
                          <a:solidFill>
                            <a:schemeClr val="tx1"/>
                          </a:solidFill>
                        </a:rPr>
                        <a:t>6</a:t>
                      </a:r>
                    </a:p>
                  </a:txBody>
                  <a:tcPr/>
                </a:tc>
                <a:extLst>
                  <a:ext uri="{0D108BD9-81ED-4DB2-BD59-A6C34878D82A}">
                    <a16:rowId xmlns:a16="http://schemas.microsoft.com/office/drawing/2014/main" val="2347385715"/>
                  </a:ext>
                </a:extLst>
              </a:tr>
              <a:tr h="329636">
                <a:tc>
                  <a:txBody>
                    <a:bodyPr/>
                    <a:lstStyle/>
                    <a:p>
                      <a:pPr algn="ctr"/>
                      <a:r>
                        <a:rPr lang="en-IN" dirty="0">
                          <a:ln>
                            <a:solidFill>
                              <a:schemeClr val="tx1"/>
                            </a:solidFill>
                          </a:ln>
                          <a:solidFill>
                            <a:schemeClr val="tx1"/>
                          </a:solidFill>
                        </a:rPr>
                        <a:t>9</a:t>
                      </a:r>
                    </a:p>
                  </a:txBody>
                  <a:tcPr/>
                </a:tc>
                <a:tc>
                  <a:txBody>
                    <a:bodyPr/>
                    <a:lstStyle/>
                    <a:p>
                      <a:pPr algn="ctr"/>
                      <a:r>
                        <a:rPr lang="en-IN" dirty="0">
                          <a:ln>
                            <a:solidFill>
                              <a:schemeClr val="tx1"/>
                            </a:solidFill>
                          </a:ln>
                          <a:solidFill>
                            <a:schemeClr val="tx1"/>
                          </a:solidFill>
                        </a:rPr>
                        <a:t>5</a:t>
                      </a:r>
                    </a:p>
                  </a:txBody>
                  <a:tcPr/>
                </a:tc>
                <a:tc>
                  <a:txBody>
                    <a:bodyPr/>
                    <a:lstStyle/>
                    <a:p>
                      <a:pPr algn="ctr"/>
                      <a:r>
                        <a:rPr lang="en-IN" dirty="0">
                          <a:ln>
                            <a:solidFill>
                              <a:schemeClr val="tx1"/>
                            </a:solidFill>
                          </a:ln>
                          <a:solidFill>
                            <a:schemeClr val="tx1"/>
                          </a:solidFill>
                        </a:rPr>
                        <a:t>4</a:t>
                      </a:r>
                    </a:p>
                  </a:txBody>
                  <a:tcPr/>
                </a:tc>
                <a:tc>
                  <a:txBody>
                    <a:bodyPr/>
                    <a:lstStyle/>
                    <a:p>
                      <a:pPr algn="ctr"/>
                      <a:r>
                        <a:rPr lang="en-IN" dirty="0">
                          <a:ln>
                            <a:solidFill>
                              <a:schemeClr val="tx1"/>
                            </a:solidFill>
                          </a:ln>
                          <a:solidFill>
                            <a:schemeClr val="tx1"/>
                          </a:solidFill>
                        </a:rPr>
                        <a:t>1</a:t>
                      </a:r>
                    </a:p>
                  </a:txBody>
                  <a:tcPr/>
                </a:tc>
                <a:tc>
                  <a:txBody>
                    <a:bodyPr/>
                    <a:lstStyle/>
                    <a:p>
                      <a:pPr algn="ctr"/>
                      <a:r>
                        <a:rPr lang="en-IN" dirty="0">
                          <a:ln>
                            <a:solidFill>
                              <a:schemeClr val="tx1"/>
                            </a:solidFill>
                          </a:ln>
                          <a:solidFill>
                            <a:schemeClr val="tx1"/>
                          </a:solidFill>
                        </a:rPr>
                        <a:t>16</a:t>
                      </a:r>
                    </a:p>
                  </a:txBody>
                  <a:tcPr/>
                </a:tc>
                <a:tc>
                  <a:txBody>
                    <a:bodyPr/>
                    <a:lstStyle/>
                    <a:p>
                      <a:pPr algn="ctr"/>
                      <a:r>
                        <a:rPr lang="en-IN" dirty="0">
                          <a:ln>
                            <a:solidFill>
                              <a:schemeClr val="tx1"/>
                            </a:solidFill>
                          </a:ln>
                          <a:solidFill>
                            <a:schemeClr val="tx1"/>
                          </a:solidFill>
                        </a:rPr>
                        <a:t>1</a:t>
                      </a:r>
                    </a:p>
                  </a:txBody>
                  <a:tcPr/>
                </a:tc>
                <a:tc>
                  <a:txBody>
                    <a:bodyPr/>
                    <a:lstStyle/>
                    <a:p>
                      <a:pPr algn="ctr"/>
                      <a:r>
                        <a:rPr lang="en-IN" dirty="0">
                          <a:ln>
                            <a:solidFill>
                              <a:schemeClr val="tx1"/>
                            </a:solidFill>
                          </a:ln>
                          <a:solidFill>
                            <a:schemeClr val="tx1"/>
                          </a:solidFill>
                        </a:rPr>
                        <a:t>4</a:t>
                      </a:r>
                    </a:p>
                  </a:txBody>
                  <a:tcPr/>
                </a:tc>
                <a:extLst>
                  <a:ext uri="{0D108BD9-81ED-4DB2-BD59-A6C34878D82A}">
                    <a16:rowId xmlns:a16="http://schemas.microsoft.com/office/drawing/2014/main" val="1595659999"/>
                  </a:ext>
                </a:extLst>
              </a:tr>
              <a:tr h="329636">
                <a:tc>
                  <a:txBody>
                    <a:bodyPr/>
                    <a:lstStyle/>
                    <a:p>
                      <a:pPr algn="ctr"/>
                      <a:r>
                        <a:rPr lang="en-IN" dirty="0">
                          <a:ln>
                            <a:solidFill>
                              <a:schemeClr val="tx1"/>
                            </a:solidFill>
                          </a:ln>
                          <a:solidFill>
                            <a:schemeClr val="tx1"/>
                          </a:solidFill>
                        </a:rPr>
                        <a:t>4</a:t>
                      </a:r>
                    </a:p>
                  </a:txBody>
                  <a:tcPr/>
                </a:tc>
                <a:tc>
                  <a:txBody>
                    <a:bodyPr/>
                    <a:lstStyle/>
                    <a:p>
                      <a:pPr algn="ctr"/>
                      <a:r>
                        <a:rPr lang="en-IN" dirty="0">
                          <a:ln>
                            <a:solidFill>
                              <a:schemeClr val="tx1"/>
                            </a:solidFill>
                          </a:ln>
                          <a:solidFill>
                            <a:schemeClr val="tx1"/>
                          </a:solidFill>
                        </a:rPr>
                        <a:t>6</a:t>
                      </a:r>
                    </a:p>
                  </a:txBody>
                  <a:tcPr/>
                </a:tc>
                <a:tc>
                  <a:txBody>
                    <a:bodyPr/>
                    <a:lstStyle/>
                    <a:p>
                      <a:pPr algn="ctr"/>
                      <a:r>
                        <a:rPr lang="en-IN" dirty="0">
                          <a:ln>
                            <a:solidFill>
                              <a:schemeClr val="tx1"/>
                            </a:solidFill>
                          </a:ln>
                          <a:solidFill>
                            <a:schemeClr val="tx1"/>
                          </a:solidFill>
                        </a:rPr>
                        <a:t>-1</a:t>
                      </a:r>
                    </a:p>
                  </a:txBody>
                  <a:tcPr/>
                </a:tc>
                <a:tc>
                  <a:txBody>
                    <a:bodyPr/>
                    <a:lstStyle/>
                    <a:p>
                      <a:pPr algn="ctr"/>
                      <a:r>
                        <a:rPr lang="en-IN" dirty="0">
                          <a:ln>
                            <a:solidFill>
                              <a:schemeClr val="tx1"/>
                            </a:solidFill>
                          </a:ln>
                          <a:solidFill>
                            <a:schemeClr val="tx1"/>
                          </a:solidFill>
                        </a:rPr>
                        <a:t>2</a:t>
                      </a:r>
                    </a:p>
                  </a:txBody>
                  <a:tcPr/>
                </a:tc>
                <a:tc>
                  <a:txBody>
                    <a:bodyPr/>
                    <a:lstStyle/>
                    <a:p>
                      <a:pPr algn="ctr"/>
                      <a:r>
                        <a:rPr lang="en-IN" dirty="0">
                          <a:ln>
                            <a:solidFill>
                              <a:schemeClr val="tx1"/>
                            </a:solidFill>
                          </a:ln>
                          <a:solidFill>
                            <a:schemeClr val="tx1"/>
                          </a:solidFill>
                        </a:rPr>
                        <a:t>1</a:t>
                      </a:r>
                    </a:p>
                  </a:txBody>
                  <a:tcPr/>
                </a:tc>
                <a:tc>
                  <a:txBody>
                    <a:bodyPr/>
                    <a:lstStyle/>
                    <a:p>
                      <a:pPr algn="ctr"/>
                      <a:r>
                        <a:rPr lang="en-IN" dirty="0">
                          <a:ln>
                            <a:solidFill>
                              <a:schemeClr val="tx1"/>
                            </a:solidFill>
                          </a:ln>
                          <a:solidFill>
                            <a:schemeClr val="tx1"/>
                          </a:solidFill>
                        </a:rPr>
                        <a:t>4</a:t>
                      </a:r>
                    </a:p>
                  </a:txBody>
                  <a:tcPr/>
                </a:tc>
                <a:tc>
                  <a:txBody>
                    <a:bodyPr/>
                    <a:lstStyle/>
                    <a:p>
                      <a:pPr algn="ctr"/>
                      <a:r>
                        <a:rPr lang="en-IN" dirty="0">
                          <a:ln>
                            <a:solidFill>
                              <a:schemeClr val="tx1"/>
                            </a:solidFill>
                          </a:ln>
                          <a:solidFill>
                            <a:schemeClr val="tx1"/>
                          </a:solidFill>
                        </a:rPr>
                        <a:t>-2</a:t>
                      </a:r>
                    </a:p>
                  </a:txBody>
                  <a:tcPr/>
                </a:tc>
                <a:extLst>
                  <a:ext uri="{0D108BD9-81ED-4DB2-BD59-A6C34878D82A}">
                    <a16:rowId xmlns:a16="http://schemas.microsoft.com/office/drawing/2014/main" val="3357044879"/>
                  </a:ext>
                </a:extLst>
              </a:tr>
              <a:tr h="329636">
                <a:tc>
                  <a:txBody>
                    <a:bodyPr/>
                    <a:lstStyle/>
                    <a:p>
                      <a:pPr algn="ctr"/>
                      <a:r>
                        <a:rPr lang="en-IN" dirty="0">
                          <a:ln>
                            <a:solidFill>
                              <a:schemeClr val="tx1"/>
                            </a:solidFill>
                          </a:ln>
                          <a:solidFill>
                            <a:schemeClr val="tx1"/>
                          </a:solidFill>
                        </a:rPr>
                        <a:t>6</a:t>
                      </a:r>
                    </a:p>
                  </a:txBody>
                  <a:tcPr/>
                </a:tc>
                <a:tc>
                  <a:txBody>
                    <a:bodyPr/>
                    <a:lstStyle/>
                    <a:p>
                      <a:pPr algn="ctr"/>
                      <a:r>
                        <a:rPr lang="en-IN" dirty="0">
                          <a:ln>
                            <a:solidFill>
                              <a:schemeClr val="tx1"/>
                            </a:solidFill>
                          </a:ln>
                          <a:solidFill>
                            <a:schemeClr val="tx1"/>
                          </a:solidFill>
                        </a:rPr>
                        <a:t>1</a:t>
                      </a:r>
                    </a:p>
                  </a:txBody>
                  <a:tcPr/>
                </a:tc>
                <a:tc>
                  <a:txBody>
                    <a:bodyPr/>
                    <a:lstStyle/>
                    <a:p>
                      <a:pPr algn="ctr"/>
                      <a:r>
                        <a:rPr lang="en-IN" dirty="0">
                          <a:ln>
                            <a:solidFill>
                              <a:schemeClr val="tx1"/>
                            </a:solidFill>
                          </a:ln>
                          <a:solidFill>
                            <a:schemeClr val="tx1"/>
                          </a:solidFill>
                        </a:rPr>
                        <a:t>1</a:t>
                      </a:r>
                    </a:p>
                  </a:txBody>
                  <a:tcPr/>
                </a:tc>
                <a:tc>
                  <a:txBody>
                    <a:bodyPr/>
                    <a:lstStyle/>
                    <a:p>
                      <a:pPr algn="ctr"/>
                      <a:r>
                        <a:rPr lang="en-IN" dirty="0">
                          <a:ln>
                            <a:solidFill>
                              <a:schemeClr val="tx1"/>
                            </a:solidFill>
                          </a:ln>
                          <a:solidFill>
                            <a:schemeClr val="tx1"/>
                          </a:solidFill>
                        </a:rPr>
                        <a:t>-3</a:t>
                      </a:r>
                    </a:p>
                  </a:txBody>
                  <a:tcPr/>
                </a:tc>
                <a:tc>
                  <a:txBody>
                    <a:bodyPr/>
                    <a:lstStyle/>
                    <a:p>
                      <a:pPr algn="ctr"/>
                      <a:r>
                        <a:rPr lang="en-IN" dirty="0">
                          <a:ln>
                            <a:solidFill>
                              <a:schemeClr val="tx1"/>
                            </a:solidFill>
                          </a:ln>
                          <a:solidFill>
                            <a:schemeClr val="tx1"/>
                          </a:solidFill>
                        </a:rPr>
                        <a:t>1</a:t>
                      </a:r>
                    </a:p>
                  </a:txBody>
                  <a:tcPr/>
                </a:tc>
                <a:tc>
                  <a:txBody>
                    <a:bodyPr/>
                    <a:lstStyle/>
                    <a:p>
                      <a:pPr algn="ctr"/>
                      <a:r>
                        <a:rPr lang="en-IN" dirty="0">
                          <a:ln>
                            <a:solidFill>
                              <a:schemeClr val="tx1"/>
                            </a:solidFill>
                          </a:ln>
                          <a:solidFill>
                            <a:schemeClr val="tx1"/>
                          </a:solidFill>
                        </a:rPr>
                        <a:t>9</a:t>
                      </a:r>
                    </a:p>
                  </a:txBody>
                  <a:tcPr/>
                </a:tc>
                <a:tc>
                  <a:txBody>
                    <a:bodyPr/>
                    <a:lstStyle/>
                    <a:p>
                      <a:pPr algn="ctr"/>
                      <a:r>
                        <a:rPr lang="en-IN" dirty="0">
                          <a:ln>
                            <a:solidFill>
                              <a:schemeClr val="tx1"/>
                            </a:solidFill>
                          </a:ln>
                          <a:solidFill>
                            <a:schemeClr val="tx1"/>
                          </a:solidFill>
                        </a:rPr>
                        <a:t>-3</a:t>
                      </a:r>
                    </a:p>
                  </a:txBody>
                  <a:tcPr/>
                </a:tc>
                <a:extLst>
                  <a:ext uri="{0D108BD9-81ED-4DB2-BD59-A6C34878D82A}">
                    <a16:rowId xmlns:a16="http://schemas.microsoft.com/office/drawing/2014/main" val="1341631396"/>
                  </a:ext>
                </a:extLst>
              </a:tr>
              <a:tr h="329636">
                <a:tc>
                  <a:txBody>
                    <a:bodyPr/>
                    <a:lstStyle/>
                    <a:p>
                      <a:pPr algn="ctr"/>
                      <a:r>
                        <a:rPr lang="en-IN" dirty="0" err="1">
                          <a:ln>
                            <a:solidFill>
                              <a:schemeClr val="tx1"/>
                            </a:solidFill>
                          </a:ln>
                          <a:solidFill>
                            <a:schemeClr val="tx1"/>
                          </a:solidFill>
                        </a:rPr>
                        <a:t>Σx</a:t>
                      </a:r>
                      <a:r>
                        <a:rPr lang="en-IN" dirty="0">
                          <a:ln>
                            <a:solidFill>
                              <a:schemeClr val="tx1"/>
                            </a:solidFill>
                          </a:ln>
                          <a:solidFill>
                            <a:schemeClr val="tx1"/>
                          </a:solidFill>
                        </a:rPr>
                        <a:t> = 35</a:t>
                      </a:r>
                    </a:p>
                  </a:txBody>
                  <a:tcPr/>
                </a:tc>
                <a:tc>
                  <a:txBody>
                    <a:bodyPr/>
                    <a:lstStyle/>
                    <a:p>
                      <a:pPr algn="ctr"/>
                      <a:r>
                        <a:rPr lang="en-IN" dirty="0" err="1">
                          <a:ln>
                            <a:solidFill>
                              <a:schemeClr val="tx1"/>
                            </a:solidFill>
                          </a:ln>
                          <a:solidFill>
                            <a:schemeClr val="tx1"/>
                          </a:solidFill>
                        </a:rPr>
                        <a:t>Σy</a:t>
                      </a:r>
                      <a:r>
                        <a:rPr lang="en-IN" dirty="0">
                          <a:ln>
                            <a:solidFill>
                              <a:schemeClr val="tx1"/>
                            </a:solidFill>
                          </a:ln>
                          <a:solidFill>
                            <a:schemeClr val="tx1"/>
                          </a:solidFill>
                        </a:rPr>
                        <a:t> = 28</a:t>
                      </a:r>
                    </a:p>
                  </a:txBody>
                  <a:tcPr/>
                </a:tc>
                <a:tc>
                  <a:txBody>
                    <a:bodyPr/>
                    <a:lstStyle/>
                    <a:p>
                      <a:pPr algn="ctr"/>
                      <a:endParaRPr lang="en-IN" dirty="0">
                        <a:ln>
                          <a:solidFill>
                            <a:schemeClr val="tx1"/>
                          </a:solidFill>
                        </a:ln>
                        <a:solidFill>
                          <a:schemeClr val="tx1"/>
                        </a:solidFill>
                      </a:endParaRPr>
                    </a:p>
                  </a:txBody>
                  <a:tcPr/>
                </a:tc>
                <a:tc>
                  <a:txBody>
                    <a:bodyPr/>
                    <a:lstStyle/>
                    <a:p>
                      <a:pPr algn="ctr"/>
                      <a:endParaRPr lang="en-IN">
                        <a:ln>
                          <a:solidFill>
                            <a:schemeClr val="tx1"/>
                          </a:solidFill>
                        </a:ln>
                        <a:solidFill>
                          <a:schemeClr val="tx1"/>
                        </a:solidFill>
                      </a:endParaRPr>
                    </a:p>
                  </a:txBody>
                  <a:tcPr/>
                </a:tc>
                <a:tc>
                  <a:txBody>
                    <a:bodyPr/>
                    <a:lstStyle/>
                    <a:p>
                      <a:pPr algn="ctr"/>
                      <a:r>
                        <a:rPr lang="en-IN" dirty="0">
                          <a:ln>
                            <a:solidFill>
                              <a:schemeClr val="tx1"/>
                            </a:solidFill>
                          </a:ln>
                          <a:solidFill>
                            <a:schemeClr val="tx1"/>
                          </a:solidFill>
                        </a:rPr>
                        <a:t>ΣX</a:t>
                      </a:r>
                      <a:r>
                        <a:rPr lang="en-IN" baseline="30000" dirty="0">
                          <a:ln>
                            <a:solidFill>
                              <a:schemeClr val="tx1"/>
                            </a:solidFill>
                          </a:ln>
                          <a:solidFill>
                            <a:schemeClr val="tx1"/>
                          </a:solidFill>
                        </a:rPr>
                        <a:t>2</a:t>
                      </a:r>
                      <a:r>
                        <a:rPr lang="en-IN" dirty="0">
                          <a:ln>
                            <a:solidFill>
                              <a:schemeClr val="tx1"/>
                            </a:solidFill>
                          </a:ln>
                          <a:solidFill>
                            <a:schemeClr val="tx1"/>
                          </a:solidFill>
                        </a:rPr>
                        <a:t> =</a:t>
                      </a:r>
                      <a:r>
                        <a:rPr lang="en-IN" baseline="30000" dirty="0">
                          <a:ln>
                            <a:solidFill>
                              <a:schemeClr val="tx1"/>
                            </a:solidFill>
                          </a:ln>
                          <a:solidFill>
                            <a:schemeClr val="tx1"/>
                          </a:solidFill>
                        </a:rPr>
                        <a:t> </a:t>
                      </a:r>
                      <a:r>
                        <a:rPr lang="en-IN" dirty="0">
                          <a:ln>
                            <a:solidFill>
                              <a:schemeClr val="tx1"/>
                            </a:solidFill>
                          </a:ln>
                          <a:solidFill>
                            <a:schemeClr val="tx1"/>
                          </a:solidFill>
                        </a:rPr>
                        <a:t>42</a:t>
                      </a:r>
                    </a:p>
                  </a:txBody>
                  <a:tcPr/>
                </a:tc>
                <a:tc>
                  <a:txBody>
                    <a:bodyPr/>
                    <a:lstStyle/>
                    <a:p>
                      <a:pPr algn="ctr"/>
                      <a:r>
                        <a:rPr lang="en-IN" dirty="0">
                          <a:ln>
                            <a:solidFill>
                              <a:schemeClr val="tx1"/>
                            </a:solidFill>
                          </a:ln>
                          <a:solidFill>
                            <a:schemeClr val="tx1"/>
                          </a:solidFill>
                        </a:rPr>
                        <a:t>ΣY</a:t>
                      </a:r>
                      <a:r>
                        <a:rPr lang="en-IN" baseline="30000" dirty="0">
                          <a:ln>
                            <a:solidFill>
                              <a:schemeClr val="tx1"/>
                            </a:solidFill>
                          </a:ln>
                          <a:solidFill>
                            <a:schemeClr val="tx1"/>
                          </a:solidFill>
                        </a:rPr>
                        <a:t>2</a:t>
                      </a:r>
                      <a:r>
                        <a:rPr lang="en-IN" dirty="0">
                          <a:ln>
                            <a:solidFill>
                              <a:schemeClr val="tx1"/>
                            </a:solidFill>
                          </a:ln>
                          <a:solidFill>
                            <a:schemeClr val="tx1"/>
                          </a:solidFill>
                        </a:rPr>
                        <a:t> = 28</a:t>
                      </a:r>
                    </a:p>
                  </a:txBody>
                  <a:tcPr/>
                </a:tc>
                <a:tc>
                  <a:txBody>
                    <a:bodyPr/>
                    <a:lstStyle/>
                    <a:p>
                      <a:pPr algn="ctr"/>
                      <a:r>
                        <a:rPr lang="en-IN" dirty="0">
                          <a:ln>
                            <a:solidFill>
                              <a:schemeClr val="tx1"/>
                            </a:solidFill>
                          </a:ln>
                          <a:solidFill>
                            <a:schemeClr val="tx1"/>
                          </a:solidFill>
                        </a:rPr>
                        <a:t>ΣX.Y = 13</a:t>
                      </a:r>
                    </a:p>
                  </a:txBody>
                  <a:tcPr/>
                </a:tc>
                <a:extLst>
                  <a:ext uri="{0D108BD9-81ED-4DB2-BD59-A6C34878D82A}">
                    <a16:rowId xmlns:a16="http://schemas.microsoft.com/office/drawing/2014/main" val="4197599800"/>
                  </a:ext>
                </a:extLst>
              </a:tr>
            </a:tbl>
          </a:graphicData>
        </a:graphic>
      </p:graphicFrame>
      <p:cxnSp>
        <p:nvCxnSpPr>
          <p:cNvPr id="7" name="Straight Connector 6">
            <a:extLst>
              <a:ext uri="{FF2B5EF4-FFF2-40B4-BE49-F238E27FC236}">
                <a16:creationId xmlns:a16="http://schemas.microsoft.com/office/drawing/2014/main" id="{80C3F24A-BCAA-62EC-1D45-8B83D4B8232A}"/>
              </a:ext>
            </a:extLst>
          </p:cNvPr>
          <p:cNvCxnSpPr/>
          <p:nvPr/>
        </p:nvCxnSpPr>
        <p:spPr>
          <a:xfrm>
            <a:off x="4914819" y="2622888"/>
            <a:ext cx="108585" cy="0"/>
          </a:xfrm>
          <a:prstGeom prst="line">
            <a:avLst/>
          </a:prstGeom>
        </p:spPr>
        <p:style>
          <a:lnRef idx="2">
            <a:schemeClr val="dk1"/>
          </a:lnRef>
          <a:fillRef idx="0">
            <a:schemeClr val="dk1"/>
          </a:fillRef>
          <a:effectRef idx="1">
            <a:schemeClr val="dk1"/>
          </a:effectRef>
          <a:fontRef idx="minor">
            <a:schemeClr val="tx1"/>
          </a:fontRef>
        </p:style>
      </p:cxnSp>
      <p:cxnSp>
        <p:nvCxnSpPr>
          <p:cNvPr id="9" name="Straight Connector 8">
            <a:extLst>
              <a:ext uri="{FF2B5EF4-FFF2-40B4-BE49-F238E27FC236}">
                <a16:creationId xmlns:a16="http://schemas.microsoft.com/office/drawing/2014/main" id="{34D6C303-56AE-C30D-5DDB-74442D8094A1}"/>
              </a:ext>
            </a:extLst>
          </p:cNvPr>
          <p:cNvCxnSpPr/>
          <p:nvPr/>
        </p:nvCxnSpPr>
        <p:spPr>
          <a:xfrm>
            <a:off x="6484620" y="2634656"/>
            <a:ext cx="102870" cy="0"/>
          </a:xfrm>
          <a:prstGeom prst="line">
            <a:avLst/>
          </a:prstGeom>
        </p:spPr>
        <p:style>
          <a:lnRef idx="2">
            <a:schemeClr val="dk1"/>
          </a:lnRef>
          <a:fillRef idx="0">
            <a:schemeClr val="dk1"/>
          </a:fillRef>
          <a:effectRef idx="1">
            <a:schemeClr val="dk1"/>
          </a:effectRef>
          <a:fontRef idx="minor">
            <a:schemeClr val="tx1"/>
          </a:fontRef>
        </p:style>
      </p:cxnSp>
      <p:sp>
        <p:nvSpPr>
          <p:cNvPr id="2" name="TextBox 1">
            <a:extLst>
              <a:ext uri="{FF2B5EF4-FFF2-40B4-BE49-F238E27FC236}">
                <a16:creationId xmlns:a16="http://schemas.microsoft.com/office/drawing/2014/main" id="{3CC1E8B7-1226-323A-77A3-94234575FC53}"/>
              </a:ext>
            </a:extLst>
          </p:cNvPr>
          <p:cNvSpPr txBox="1"/>
          <p:nvPr/>
        </p:nvSpPr>
        <p:spPr>
          <a:xfrm>
            <a:off x="1819470" y="6191588"/>
            <a:ext cx="10655559" cy="646331"/>
          </a:xfrm>
          <a:prstGeom prst="rect">
            <a:avLst/>
          </a:prstGeom>
          <a:noFill/>
        </p:spPr>
        <p:txBody>
          <a:bodyPr wrap="square" rtlCol="0">
            <a:spAutoFit/>
          </a:bodyPr>
          <a:lstStyle/>
          <a:p>
            <a:r>
              <a:rPr lang="en-US" b="1" dirty="0"/>
              <a:t>X = ΣX/N = 35/7 = 5                                                       Y = ΣY/N = 28/7 = 4</a:t>
            </a:r>
          </a:p>
          <a:p>
            <a:endParaRPr lang="en-IN" dirty="0"/>
          </a:p>
        </p:txBody>
      </p:sp>
    </p:spTree>
    <p:extLst>
      <p:ext uri="{BB962C8B-B14F-4D97-AF65-F5344CB8AC3E}">
        <p14:creationId xmlns:p14="http://schemas.microsoft.com/office/powerpoint/2010/main" val="517849343"/>
      </p:ext>
    </p:extLst>
  </p:cSld>
  <p:clrMapOvr>
    <a:masterClrMapping/>
  </p:clrMapOvr>
  <p:transition spd="slow">
    <p:wip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897</TotalTime>
  <Words>888</Words>
  <Application>Microsoft Office PowerPoint</Application>
  <PresentationFormat>Widescreen</PresentationFormat>
  <Paragraphs>161</Paragraphs>
  <Slides>13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Algerian</vt:lpstr>
      <vt:lpstr>Arial</vt:lpstr>
      <vt:lpstr>Arial Rounded MT Bold</vt:lpstr>
      <vt:lpstr>Calibri</vt:lpstr>
      <vt:lpstr>Century Gothic</vt:lpstr>
      <vt:lpstr>Engravers MT</vt:lpstr>
      <vt:lpstr>Wingdings</vt:lpstr>
      <vt:lpstr>Wingdings 3</vt:lpstr>
      <vt:lpstr>Ion Boardroom</vt:lpstr>
      <vt:lpstr>SIMPLE REGRESSION</vt:lpstr>
      <vt:lpstr>Contents</vt:lpstr>
      <vt:lpstr>What is Simple Regression?</vt:lpstr>
      <vt:lpstr>Objectives of Simple Regression</vt:lpstr>
      <vt:lpstr>PowerPoint Presentation</vt:lpstr>
      <vt:lpstr>Types of Simple Regression</vt:lpstr>
      <vt:lpstr>PowerPoint Presentation</vt:lpstr>
      <vt:lpstr>Example: From the given data calculate regression equation taking     deviation of item from the mean of x and y axis  </vt:lpstr>
      <vt:lpstr>PowerPoint Presentation</vt:lpstr>
      <vt:lpstr>PowerPoint Presentation</vt:lpstr>
      <vt:lpstr>Assumptions on Simple Regression</vt:lpstr>
      <vt:lpstr>Conclusion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Simple Regression?</dc:title>
  <dc:creator>Sonali Panda</dc:creator>
  <cp:lastModifiedBy>OWNER</cp:lastModifiedBy>
  <cp:revision>36</cp:revision>
  <dcterms:created xsi:type="dcterms:W3CDTF">2024-04-08T16:31:27Z</dcterms:created>
  <dcterms:modified xsi:type="dcterms:W3CDTF">2025-01-20T16:38:27Z</dcterms:modified>
</cp:coreProperties>
</file>